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notesSlides/notesSlide29.xml" ContentType="application/vnd.openxmlformats-officedocument.presentationml.notesSlide+xml"/>
  <Override PartName="/ppt/notesSlides/notesSlide22.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13.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9"/>
  </p:notesMasterIdLst>
  <p:sldIdLst>
    <p:sldId id="343" r:id="rId2"/>
    <p:sldId id="312" r:id="rId3"/>
    <p:sldId id="306" r:id="rId4"/>
    <p:sldId id="344" r:id="rId5"/>
    <p:sldId id="346" r:id="rId6"/>
    <p:sldId id="347" r:id="rId7"/>
    <p:sldId id="348" r:id="rId8"/>
    <p:sldId id="349" r:id="rId9"/>
    <p:sldId id="350" r:id="rId10"/>
    <p:sldId id="340" r:id="rId11"/>
    <p:sldId id="373" r:id="rId12"/>
    <p:sldId id="353" r:id="rId13"/>
    <p:sldId id="357" r:id="rId14"/>
    <p:sldId id="358" r:id="rId15"/>
    <p:sldId id="359" r:id="rId16"/>
    <p:sldId id="360" r:id="rId17"/>
    <p:sldId id="364" r:id="rId18"/>
    <p:sldId id="365" r:id="rId19"/>
    <p:sldId id="366" r:id="rId20"/>
    <p:sldId id="367" r:id="rId21"/>
    <p:sldId id="368" r:id="rId22"/>
    <p:sldId id="369" r:id="rId23"/>
    <p:sldId id="381" r:id="rId24"/>
    <p:sldId id="383" r:id="rId25"/>
    <p:sldId id="384" r:id="rId26"/>
    <p:sldId id="385" r:id="rId27"/>
    <p:sldId id="374" r:id="rId28"/>
    <p:sldId id="355" r:id="rId29"/>
    <p:sldId id="380" r:id="rId30"/>
    <p:sldId id="375" r:id="rId31"/>
    <p:sldId id="376" r:id="rId32"/>
    <p:sldId id="377" r:id="rId33"/>
    <p:sldId id="379" r:id="rId34"/>
    <p:sldId id="351" r:id="rId35"/>
    <p:sldId id="371" r:id="rId36"/>
    <p:sldId id="372" r:id="rId37"/>
    <p:sldId id="356" r:id="rId38"/>
  </p:sldIdLst>
  <p:sldSz cx="6858000" cy="51435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7FDF"/>
    <a:srgbClr val="F57E2A"/>
    <a:srgbClr val="E61447"/>
    <a:srgbClr val="4363D8"/>
    <a:srgbClr val="F5802E"/>
    <a:srgbClr val="E6194B"/>
    <a:srgbClr val="002D73"/>
    <a:srgbClr val="3C5DD6"/>
    <a:srgbClr val="4061D8"/>
    <a:srgbClr val="5975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604" autoAdjust="0"/>
  </p:normalViewPr>
  <p:slideViewPr>
    <p:cSldViewPr snapToGrid="0">
      <p:cViewPr>
        <p:scale>
          <a:sx n="136" d="100"/>
          <a:sy n="136" d="100"/>
        </p:scale>
        <p:origin x="582"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CF3DF-59C6-4329-B11B-CB32CB0E89EE}" type="datetimeFigureOut">
              <a:rPr lang="en-US" smtClean="0"/>
              <a:t>1/24/2024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2745C-974B-44A5-9950-B8B52E817D62}" type="slidenum">
              <a:rPr lang="en-US" smtClean="0"/>
              <a:t>‹#›</a:t>
            </a:fld>
            <a:endParaRPr lang="en-US"/>
          </a:p>
        </p:txBody>
      </p:sp>
    </p:spTree>
    <p:extLst>
      <p:ext uri="{BB962C8B-B14F-4D97-AF65-F5344CB8AC3E}">
        <p14:creationId xmlns:p14="http://schemas.microsoft.com/office/powerpoint/2010/main" val="207624240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slide.</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6625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To compare years</a:t>
            </a:r>
            <a:r>
              <a:rPr lang="en-US" baseline="0" dirty="0" smtClean="0"/>
              <a:t>, s</a:t>
            </a:r>
            <a:r>
              <a:rPr lang="en-US" altLang="en-US" sz="900" b="0" dirty="0" smtClean="0">
                <a:solidFill>
                  <a:schemeClr val="bg1"/>
                </a:solidFill>
                <a:latin typeface="+mn-lt"/>
              </a:rPr>
              <a:t>elect station, parameter, and time period – in this example , salinity at South Dock at West Point from 8/1/21-9/30/21. Check the “Compare past year’s data” box, then show graph. </a:t>
            </a:r>
            <a:r>
              <a:rPr lang="en-US" altLang="en-US" sz="900" b="1" dirty="0" smtClean="0">
                <a:solidFill>
                  <a:schemeClr val="bg1"/>
                </a:solidFill>
                <a:latin typeface="+mn-lt"/>
              </a:rPr>
              <a:t>CLICK</a:t>
            </a:r>
            <a:r>
              <a:rPr lang="en-US" altLang="en-US" sz="900" b="0" dirty="0" smtClean="0">
                <a:solidFill>
                  <a:schemeClr val="bg1"/>
                </a:solidFill>
                <a:latin typeface="+mn-lt"/>
              </a:rPr>
              <a:t> The plots of the two years are  the same color. </a:t>
            </a:r>
            <a:r>
              <a:rPr lang="en-US" altLang="en-US" sz="900" b="0" dirty="0" smtClean="0">
                <a:solidFill>
                  <a:schemeClr val="bg1"/>
                </a:solidFill>
                <a:latin typeface="+mn-lt"/>
              </a:rPr>
              <a:t>Unchecking </a:t>
            </a:r>
            <a:r>
              <a:rPr lang="en-US" altLang="en-US" sz="900" b="0" dirty="0" smtClean="0">
                <a:solidFill>
                  <a:schemeClr val="bg1"/>
                </a:solidFill>
                <a:latin typeface="+mn-lt"/>
              </a:rPr>
              <a:t>the box for 2021 </a:t>
            </a:r>
            <a:r>
              <a:rPr lang="en-US" altLang="en-US" sz="900" b="1" dirty="0" smtClean="0">
                <a:solidFill>
                  <a:schemeClr val="bg1"/>
                </a:solidFill>
                <a:latin typeface="+mn-lt"/>
              </a:rPr>
              <a:t>CLICK</a:t>
            </a:r>
            <a:r>
              <a:rPr lang="en-US" altLang="en-US" sz="900" b="0" dirty="0" smtClean="0">
                <a:solidFill>
                  <a:schemeClr val="bg1"/>
                </a:solidFill>
                <a:latin typeface="+mn-lt"/>
              </a:rPr>
              <a:t> leaves out that year and shows only the 2020 salinity, which is much higher. Why might that be the case? Leave the question</a:t>
            </a:r>
            <a:r>
              <a:rPr lang="en-US" altLang="en-US" sz="900" b="0" baseline="0" dirty="0" smtClean="0">
                <a:solidFill>
                  <a:schemeClr val="bg1"/>
                </a:solidFill>
                <a:latin typeface="+mn-lt"/>
              </a:rPr>
              <a:t> open for now, to be explored later in the PowerPoint.</a:t>
            </a:r>
            <a:endParaRPr lang="en-US" altLang="en-US" sz="900" b="0" dirty="0" smtClean="0">
              <a:solidFill>
                <a:schemeClr val="bg1"/>
              </a:solidFill>
              <a:latin typeface="+mn-lt"/>
            </a:endParaRPr>
          </a:p>
        </p:txBody>
      </p:sp>
      <p:sp>
        <p:nvSpPr>
          <p:cNvPr id="4" name="Slide Number Placeholder 3"/>
          <p:cNvSpPr>
            <a:spLocks noGrp="1"/>
          </p:cNvSpPr>
          <p:nvPr>
            <p:ph type="sldNum" sz="quarter" idx="10"/>
          </p:nvPr>
        </p:nvSpPr>
        <p:spPr/>
        <p:txBody>
          <a:bodyPr/>
          <a:lstStyle/>
          <a:p>
            <a:fld id="{AFC2745C-974B-44A5-9950-B8B52E817D62}" type="slidenum">
              <a:rPr lang="en-US" smtClean="0"/>
              <a:t>10</a:t>
            </a:fld>
            <a:endParaRPr lang="en-US"/>
          </a:p>
        </p:txBody>
      </p:sp>
    </p:spTree>
    <p:extLst>
      <p:ext uri="{BB962C8B-B14F-4D97-AF65-F5344CB8AC3E}">
        <p14:creationId xmlns:p14="http://schemas.microsoft.com/office/powerpoint/2010/main" val="197363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a:t>
            </a:r>
            <a:r>
              <a:rPr lang="en-US" baseline="0" dirty="0"/>
              <a:t> any system, perfection in these remote-sensing networks is elusive. A station might be missing data due to technical problems, or the recorded data might be flagged as suspicious if such issues are suspected. Most remote-sensing networks will have provisos indicating that the data presented are preliminary or unverified pending examination by a person overseeing the station. </a:t>
            </a:r>
          </a:p>
          <a:p>
            <a:r>
              <a:rPr lang="en-US" baseline="0" dirty="0" smtClean="0"/>
              <a:t>In </a:t>
            </a:r>
            <a:r>
              <a:rPr lang="en-US" baseline="0" dirty="0"/>
              <a:t>some cases, the phenomenon shown in the graph can be observed at other HRECOS </a:t>
            </a:r>
            <a:r>
              <a:rPr lang="en-US" baseline="0" dirty="0" smtClean="0"/>
              <a:t>sites. Station locations are shown in the map on the Current Conditions page. A more detailed map is available; see Appendix Slide 1. Appendix Slides 2 and 3 explain how to access </a:t>
            </a:r>
            <a:r>
              <a:rPr lang="en-US" baseline="0" dirty="0"/>
              <a:t>metadata.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11</a:t>
            </a:fld>
            <a:endParaRPr lang="en-US"/>
          </a:p>
        </p:txBody>
      </p:sp>
    </p:spTree>
    <p:extLst>
      <p:ext uri="{BB962C8B-B14F-4D97-AF65-F5344CB8AC3E}">
        <p14:creationId xmlns:p14="http://schemas.microsoft.com/office/powerpoint/2010/main" val="253756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students how oxygen (molecular oxygen - O</a:t>
            </a:r>
            <a:r>
              <a:rPr lang="en-US" baseline="-25000" dirty="0"/>
              <a:t>2</a:t>
            </a:r>
            <a:r>
              <a:rPr lang="en-US" baseline="0" dirty="0"/>
              <a:t>, not the atom of O in H</a:t>
            </a:r>
            <a:r>
              <a:rPr lang="en-US" baseline="-25000" dirty="0"/>
              <a:t>2</a:t>
            </a:r>
            <a:r>
              <a:rPr lang="en-US" baseline="0" dirty="0"/>
              <a:t>O) gets into the water: diffusion from the atmosphere, maybe aided by winds; photosynthesis by aquatic plants and phytoplankton; inputs from tributaries. </a:t>
            </a:r>
            <a:r>
              <a:rPr lang="en-US" baseline="0" dirty="0" smtClean="0"/>
              <a:t>What pattern do they see in this graph of dissolved oxygen (DO) at </a:t>
            </a:r>
            <a:r>
              <a:rPr lang="en-US" baseline="0" dirty="0" err="1" smtClean="0"/>
              <a:t>Schodack</a:t>
            </a:r>
            <a:r>
              <a:rPr lang="en-US" baseline="0" dirty="0" smtClean="0"/>
              <a:t> Landing in September 2023? </a:t>
            </a:r>
            <a:r>
              <a:rPr lang="en-US" baseline="0" dirty="0"/>
              <a:t>DO levels rise </a:t>
            </a:r>
            <a:r>
              <a:rPr lang="en-US" baseline="0" dirty="0" smtClean="0"/>
              <a:t>from </a:t>
            </a:r>
            <a:r>
              <a:rPr lang="en-US" baseline="0" dirty="0"/>
              <a:t>morning into </a:t>
            </a:r>
            <a:r>
              <a:rPr lang="en-US" baseline="0" dirty="0" smtClean="0"/>
              <a:t>mid-afternoon and fall through </a:t>
            </a:r>
            <a:r>
              <a:rPr lang="en-US" baseline="0" dirty="0"/>
              <a:t>late afternoon and overnight. </a:t>
            </a:r>
            <a:r>
              <a:rPr lang="en-US" b="1" baseline="0" dirty="0" smtClean="0"/>
              <a:t>CLICK</a:t>
            </a:r>
            <a:r>
              <a:rPr lang="en-US" baseline="0" dirty="0" smtClean="0"/>
              <a:t> What causes that pattern? </a:t>
            </a:r>
            <a:r>
              <a:rPr lang="en-US" b="1" i="0" baseline="0" dirty="0" smtClean="0"/>
              <a:t>CLICK</a:t>
            </a:r>
            <a:r>
              <a:rPr lang="en-US" baseline="0" dirty="0" smtClean="0"/>
              <a:t> </a:t>
            </a:r>
            <a:r>
              <a:rPr lang="en-US" baseline="0" dirty="0"/>
              <a:t>through a number of hypotheses: wind, temperature, and sunlight. In each case, a graph appears with plots of both DO and the parameter in question. Winds might be a factor on </a:t>
            </a:r>
            <a:r>
              <a:rPr lang="en-US" baseline="0" dirty="0" smtClean="0"/>
              <a:t>9/7, </a:t>
            </a:r>
            <a:r>
              <a:rPr lang="en-US" baseline="0" dirty="0"/>
              <a:t>but </a:t>
            </a:r>
            <a:r>
              <a:rPr lang="en-US" baseline="0" dirty="0" smtClean="0"/>
              <a:t>DO levels are just as high on 9/6 with less wind. </a:t>
            </a:r>
            <a:r>
              <a:rPr lang="en-US" b="1" baseline="0" dirty="0" smtClean="0"/>
              <a:t>CLICK</a:t>
            </a:r>
            <a:r>
              <a:rPr lang="en-US" baseline="0" dirty="0" smtClean="0"/>
              <a:t> Temperatures </a:t>
            </a:r>
            <a:r>
              <a:rPr lang="en-US" baseline="0" dirty="0"/>
              <a:t>rise with DO into the afternoon, but since warmer water holds less DO than cold water, it doesn’t make sense that rising temperatures would </a:t>
            </a:r>
            <a:r>
              <a:rPr lang="en-US" baseline="0" dirty="0" smtClean="0"/>
              <a:t>directly </a:t>
            </a:r>
            <a:r>
              <a:rPr lang="en-US" baseline="0" dirty="0"/>
              <a:t>impact DO levels</a:t>
            </a:r>
            <a:r>
              <a:rPr lang="en-US" baseline="0" dirty="0" smtClean="0"/>
              <a:t>.</a:t>
            </a:r>
            <a:r>
              <a:rPr lang="en-US" b="1" baseline="0" dirty="0" smtClean="0"/>
              <a:t> CLICK</a:t>
            </a:r>
            <a:r>
              <a:rPr lang="en-US" baseline="0" dirty="0" smtClean="0"/>
              <a:t> What </a:t>
            </a:r>
            <a:r>
              <a:rPr lang="en-US" baseline="0" dirty="0"/>
              <a:t>about sunlight (reported as </a:t>
            </a:r>
            <a:r>
              <a:rPr lang="en-US" baseline="0" dirty="0" smtClean="0"/>
              <a:t>photosynthetically active radiation </a:t>
            </a:r>
            <a:r>
              <a:rPr lang="en-US" baseline="0" dirty="0"/>
              <a:t>in HRECOS)? A clear correlation. Why? </a:t>
            </a:r>
            <a:r>
              <a:rPr lang="en-US" b="1" baseline="0" dirty="0" smtClean="0"/>
              <a:t>CLICK</a:t>
            </a:r>
            <a:r>
              <a:rPr lang="en-US" baseline="0" dirty="0" smtClean="0"/>
              <a:t> Sunlight </a:t>
            </a:r>
            <a:r>
              <a:rPr lang="en-US" baseline="0" dirty="0"/>
              <a:t>promotes photosynthesis by submerged aquatic </a:t>
            </a:r>
            <a:r>
              <a:rPr lang="en-US" baseline="0" dirty="0" smtClean="0"/>
              <a:t>plants and phytoplankton, </a:t>
            </a:r>
            <a:r>
              <a:rPr lang="en-US" baseline="0" dirty="0"/>
              <a:t>which produces oxygen.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13</a:t>
            </a:fld>
            <a:endParaRPr lang="en-US"/>
          </a:p>
        </p:txBody>
      </p:sp>
    </p:spTree>
    <p:extLst>
      <p:ext uri="{BB962C8B-B14F-4D97-AF65-F5344CB8AC3E}">
        <p14:creationId xmlns:p14="http://schemas.microsoft.com/office/powerpoint/2010/main" val="372810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Before clicking</a:t>
            </a:r>
            <a:r>
              <a:rPr lang="en-US" baseline="0" dirty="0"/>
              <a:t> to reveal the graph, ask students to predict what it will look like. </a:t>
            </a:r>
            <a:r>
              <a:rPr lang="en-US" baseline="0" dirty="0" smtClean="0"/>
              <a:t>Typically</a:t>
            </a:r>
            <a:r>
              <a:rPr lang="en-US" baseline="0" dirty="0"/>
              <a:t>, after being set up by the last slide, many students will predict higher oxygen levels in summer because of the longer days and greater amount of sunlight. </a:t>
            </a:r>
            <a:r>
              <a:rPr lang="en-US" b="1" i="0" baseline="0" dirty="0" smtClean="0"/>
              <a:t>CLICK</a:t>
            </a:r>
            <a:r>
              <a:rPr lang="en-US" baseline="0" dirty="0" smtClean="0"/>
              <a:t> </a:t>
            </a:r>
            <a:r>
              <a:rPr lang="en-US" baseline="0" dirty="0"/>
              <a:t>to reveal graph, which will show higher levels in winter, and lower levels in summer</a:t>
            </a:r>
            <a:r>
              <a:rPr lang="en-US" baseline="0" dirty="0" smtClean="0"/>
              <a:t>.</a:t>
            </a:r>
            <a:r>
              <a:rPr lang="en-US" sz="900" dirty="0" smtClean="0">
                <a:solidFill>
                  <a:schemeClr val="bg1"/>
                </a:solidFill>
              </a:rPr>
              <a:t> (</a:t>
            </a:r>
            <a:r>
              <a:rPr lang="en-US" sz="900" b="1" dirty="0" smtClean="0">
                <a:solidFill>
                  <a:schemeClr val="bg1"/>
                </a:solidFill>
              </a:rPr>
              <a:t>Note: </a:t>
            </a:r>
            <a:r>
              <a:rPr lang="en-US" sz="900" dirty="0" smtClean="0">
                <a:solidFill>
                  <a:schemeClr val="bg1"/>
                </a:solidFill>
              </a:rPr>
              <a:t>Plots of some selected parameters have been left out to</a:t>
            </a:r>
            <a:r>
              <a:rPr lang="en-US" sz="900" baseline="0" dirty="0" smtClean="0">
                <a:solidFill>
                  <a:schemeClr val="bg1"/>
                </a:solidFill>
              </a:rPr>
              <a:t> simplify this and subsequent graphs. Those parameters are grayed out in the graph legends). </a:t>
            </a:r>
            <a:r>
              <a:rPr lang="en-US" b="1" i="0" baseline="0" dirty="0" smtClean="0"/>
              <a:t>CLICK</a:t>
            </a:r>
            <a:r>
              <a:rPr lang="en-US" b="1" i="1" baseline="0" dirty="0" smtClean="0"/>
              <a:t> </a:t>
            </a:r>
            <a:r>
              <a:rPr lang="en-US" baseline="0" dirty="0"/>
              <a:t>again to see sunlight plotted along with DO levels. There is indeed more sunlight in summer, but remember that cold water holds more oxygen than warm water. </a:t>
            </a:r>
            <a:r>
              <a:rPr lang="en-US" b="1" i="0" baseline="0" dirty="0" smtClean="0"/>
              <a:t>CLICK</a:t>
            </a:r>
            <a:r>
              <a:rPr lang="en-US" baseline="0" dirty="0" smtClean="0"/>
              <a:t> </a:t>
            </a:r>
            <a:r>
              <a:rPr lang="en-US" baseline="0" dirty="0"/>
              <a:t>to see water temperature plotted along with DO levels; the two plots show an inverse relationship</a:t>
            </a:r>
            <a:r>
              <a:rPr lang="en-US" baseline="0" dirty="0" smtClean="0"/>
              <a:t>.</a:t>
            </a:r>
            <a:r>
              <a:rPr lang="en-US" sz="900" dirty="0" smtClean="0">
                <a:solidFill>
                  <a:schemeClr val="bg1"/>
                </a:solidFill>
              </a:rPr>
              <a:t> </a:t>
            </a:r>
          </a:p>
        </p:txBody>
      </p:sp>
      <p:sp>
        <p:nvSpPr>
          <p:cNvPr id="4" name="Slide Number Placeholder 3"/>
          <p:cNvSpPr>
            <a:spLocks noGrp="1"/>
          </p:cNvSpPr>
          <p:nvPr>
            <p:ph type="sldNum" sz="quarter" idx="10"/>
          </p:nvPr>
        </p:nvSpPr>
        <p:spPr/>
        <p:txBody>
          <a:bodyPr/>
          <a:lstStyle/>
          <a:p>
            <a:fld id="{AFC2745C-974B-44A5-9950-B8B52E817D62}" type="slidenum">
              <a:rPr lang="en-US" smtClean="0"/>
              <a:t>14</a:t>
            </a:fld>
            <a:endParaRPr lang="en-US"/>
          </a:p>
        </p:txBody>
      </p:sp>
    </p:spTree>
    <p:extLst>
      <p:ext uri="{BB962C8B-B14F-4D97-AF65-F5344CB8AC3E}">
        <p14:creationId xmlns:p14="http://schemas.microsoft.com/office/powerpoint/2010/main" val="158084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high and two low tides</a:t>
            </a:r>
            <a:r>
              <a:rPr lang="en-US" baseline="0" dirty="0"/>
              <a:t> on the Hudson estuary and New York harbor on most days. </a:t>
            </a:r>
            <a:r>
              <a:rPr lang="en-US" baseline="0" dirty="0" smtClean="0"/>
              <a:t> </a:t>
            </a:r>
            <a:r>
              <a:rPr lang="en-US" b="1" baseline="0" dirty="0" smtClean="0"/>
              <a:t>CLICK</a:t>
            </a:r>
            <a:r>
              <a:rPr lang="en-US" baseline="0" dirty="0" smtClean="0"/>
              <a:t> Generated </a:t>
            </a:r>
            <a:r>
              <a:rPr lang="en-US" baseline="0" dirty="0"/>
              <a:t>in the ocean, tides roll up the Hudson past Albany to a dam at Troy, since the river’s surface is usually close to sea level all the way to that dam. </a:t>
            </a:r>
            <a:r>
              <a:rPr lang="en-US" b="1" i="0" baseline="0" dirty="0" smtClean="0"/>
              <a:t>CLICK</a:t>
            </a:r>
            <a:r>
              <a:rPr lang="en-US" baseline="0" dirty="0" smtClean="0"/>
              <a:t>. How </a:t>
            </a:r>
            <a:r>
              <a:rPr lang="en-US" baseline="0" dirty="0"/>
              <a:t>are tides in Albany different from tides in Poughkeepsie? </a:t>
            </a:r>
            <a:r>
              <a:rPr lang="en-US" b="1" i="0" baseline="0" dirty="0" smtClean="0"/>
              <a:t>CLICK</a:t>
            </a:r>
            <a:r>
              <a:rPr lang="en-US" baseline="0" dirty="0" smtClean="0"/>
              <a:t>.  A </a:t>
            </a:r>
            <a:r>
              <a:rPr lang="en-US" baseline="0" dirty="0"/>
              <a:t>given tide occurs later in Albany than at Poughkeepsie, as it needs time to travel up the Hudson. Tides in Albany (and also in NY harbor) tend to be more extreme than tides in the mid-Hudson – highs are higher, lows lower. </a:t>
            </a:r>
            <a:r>
              <a:rPr lang="en-US" b="1" i="0" baseline="0" dirty="0" smtClean="0"/>
              <a:t>CLICK</a:t>
            </a:r>
            <a:r>
              <a:rPr lang="en-US" baseline="0" dirty="0" smtClean="0"/>
              <a:t>. Why </a:t>
            </a:r>
            <a:r>
              <a:rPr lang="en-US" baseline="0" dirty="0"/>
              <a:t>are water elevations in this graph higher in Albany than they are in Poughkeepsie</a:t>
            </a:r>
            <a:r>
              <a:rPr lang="en-US" baseline="0" dirty="0" smtClean="0"/>
              <a:t>? The March dates are a possible clue. </a:t>
            </a:r>
            <a:r>
              <a:rPr lang="en-US" b="1" i="0" baseline="0" dirty="0" smtClean="0"/>
              <a:t>CLICK</a:t>
            </a:r>
            <a:r>
              <a:rPr lang="en-US" baseline="0" dirty="0" smtClean="0"/>
              <a:t>. It’s </a:t>
            </a:r>
            <a:r>
              <a:rPr lang="en-US" baseline="0" dirty="0"/>
              <a:t>spring – snow is melting and there’s lots of </a:t>
            </a:r>
            <a:r>
              <a:rPr lang="en-US" baseline="0" dirty="0" smtClean="0"/>
              <a:t>rain. Runoff from the watershed raises </a:t>
            </a:r>
            <a:r>
              <a:rPr lang="en-US" baseline="0" dirty="0"/>
              <a:t>river levels </a:t>
            </a:r>
            <a:r>
              <a:rPr lang="en-US" baseline="0" dirty="0" smtClean="0"/>
              <a:t>higher than sea level near Albany. Levels drop towards sea level further south at Poughkeepsie. </a:t>
            </a:r>
            <a:r>
              <a:rPr lang="en-US" b="1" baseline="0" dirty="0" smtClean="0"/>
              <a:t>Note: </a:t>
            </a:r>
            <a:r>
              <a:rPr lang="en-US" baseline="0" dirty="0" smtClean="0"/>
              <a:t>The tide peaks in Albany are not symmetrical; heavy runoff prolongs the falling tide as it pushes towards the sea.</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FC2745C-974B-44A5-9950-B8B52E817D62}" type="slidenum">
              <a:rPr lang="en-US" smtClean="0"/>
              <a:t>15</a:t>
            </a:fld>
            <a:endParaRPr lang="en-US"/>
          </a:p>
        </p:txBody>
      </p:sp>
    </p:spTree>
    <p:extLst>
      <p:ext uri="{BB962C8B-B14F-4D97-AF65-F5344CB8AC3E}">
        <p14:creationId xmlns:p14="http://schemas.microsoft.com/office/powerpoint/2010/main" val="248258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a:t>
            </a:r>
            <a:r>
              <a:rPr lang="en-US" baseline="0" dirty="0"/>
              <a:t>, sustained </a:t>
            </a:r>
            <a:r>
              <a:rPr lang="en-US" baseline="0" dirty="0" smtClean="0"/>
              <a:t>winds associated </a:t>
            </a:r>
            <a:r>
              <a:rPr lang="en-US" baseline="0" dirty="0"/>
              <a:t>with </a:t>
            </a:r>
            <a:r>
              <a:rPr lang="en-US" baseline="0" dirty="0" smtClean="0"/>
              <a:t>coastal storms such as nor’easters and </a:t>
            </a:r>
            <a:r>
              <a:rPr lang="en-US" baseline="0" dirty="0" smtClean="0"/>
              <a:t>hurricanes </a:t>
            </a:r>
            <a:r>
              <a:rPr lang="en-US" baseline="0"/>
              <a:t>may </a:t>
            </a:r>
            <a:r>
              <a:rPr lang="en-US" baseline="0" smtClean="0"/>
              <a:t>impact water levels. Their winds can push </a:t>
            </a:r>
            <a:r>
              <a:rPr lang="en-US" baseline="0" dirty="0"/>
              <a:t>water into the coast and up the </a:t>
            </a:r>
            <a:r>
              <a:rPr lang="en-US" baseline="0" dirty="0" smtClean="0"/>
              <a:t>Hudson – a phenomenon called storm surge. Storm </a:t>
            </a:r>
            <a:r>
              <a:rPr lang="en-US" baseline="0" dirty="0"/>
              <a:t>surge </a:t>
            </a:r>
            <a:r>
              <a:rPr lang="en-US" baseline="0" dirty="0" smtClean="0"/>
              <a:t>shows as higher low and high tides on 1/13/24 in </a:t>
            </a:r>
            <a:r>
              <a:rPr lang="en-US" baseline="0" dirty="0"/>
              <a:t>this graph of water elevation at </a:t>
            </a:r>
            <a:r>
              <a:rPr lang="en-US" baseline="0" dirty="0" smtClean="0"/>
              <a:t>Poughkeepsie during such a storm. </a:t>
            </a:r>
            <a:r>
              <a:rPr lang="en-US" b="1" i="0" baseline="0" dirty="0" smtClean="0"/>
              <a:t>CLICK</a:t>
            </a:r>
            <a:r>
              <a:rPr lang="en-US" b="1" i="1" baseline="0" dirty="0" smtClean="0"/>
              <a:t> </a:t>
            </a:r>
            <a:r>
              <a:rPr lang="en-US" baseline="0" dirty="0"/>
              <a:t>to </a:t>
            </a:r>
            <a:r>
              <a:rPr lang="en-US" baseline="0" dirty="0" smtClean="0"/>
              <a:t>add </a:t>
            </a:r>
            <a:r>
              <a:rPr lang="en-US" baseline="0" dirty="0"/>
              <a:t>a plot </a:t>
            </a:r>
            <a:r>
              <a:rPr lang="en-US" baseline="0" dirty="0" smtClean="0"/>
              <a:t>(orange) of </a:t>
            </a:r>
            <a:r>
              <a:rPr lang="en-US" baseline="0" dirty="0"/>
              <a:t>wind </a:t>
            </a:r>
            <a:r>
              <a:rPr lang="en-US" baseline="0" dirty="0" smtClean="0"/>
              <a:t>gusts at Pier 84 in Manhattan </a:t>
            </a:r>
            <a:r>
              <a:rPr lang="en-US" baseline="0" dirty="0"/>
              <a:t>(wind data isn’t available for Poughkeepsie, and the winds that caused this effect were strongest nearer the coast). </a:t>
            </a:r>
            <a:r>
              <a:rPr lang="en-US" baseline="0" dirty="0" smtClean="0"/>
              <a:t> Wind gusts started to grow stronger late on 1/12/24 and increased to about 45 knots (52 miles per hour) on 1/13/24.  Wind direction plays an important role in storm surge.  </a:t>
            </a:r>
            <a:r>
              <a:rPr lang="en-US" b="1" i="0" baseline="0" dirty="0" smtClean="0"/>
              <a:t>CLICK</a:t>
            </a:r>
            <a:r>
              <a:rPr lang="en-US" baseline="0" dirty="0" smtClean="0"/>
              <a:t> to add plot of wind direction in degrees from North.</a:t>
            </a:r>
            <a:r>
              <a:rPr lang="en-US" b="1" baseline="0" dirty="0" smtClean="0"/>
              <a:t> Note</a:t>
            </a:r>
            <a:r>
              <a:rPr lang="en-US" baseline="0" dirty="0" smtClean="0"/>
              <a:t>: the wind direction plot is orange, while the wind gust plot has changed to red. At about the same time that the wind started to blow harder at Pier 84 it switched direction from coming out the north (360</a:t>
            </a:r>
            <a:r>
              <a:rPr kumimoji="0" lang="en-US" sz="900" b="0" i="0" u="none" strike="noStrike" kern="1200" cap="none" spc="0" normalizeH="0" baseline="50000" noProof="0" dirty="0" smtClean="0">
                <a:ln>
                  <a:noFill/>
                </a:ln>
                <a:solidFill>
                  <a:prstClr val="black"/>
                </a:solidFill>
                <a:effectLst/>
                <a:uLnTx/>
                <a:uFillTx/>
                <a:latin typeface="+mn-lt"/>
                <a:ea typeface="+mn-ea"/>
                <a:cs typeface="+mn-cs"/>
              </a:rPr>
              <a:t>o</a:t>
            </a:r>
            <a:r>
              <a:rPr lang="en-US" baseline="0" dirty="0" smtClean="0"/>
              <a:t>) to coming out of the east (90</a:t>
            </a:r>
            <a:r>
              <a:rPr kumimoji="0" lang="en-US" sz="900" b="0" i="0" u="none" strike="noStrike" kern="1200" cap="none" spc="0" normalizeH="0" baseline="50000" noProof="0" dirty="0" smtClean="0">
                <a:ln>
                  <a:noFill/>
                </a:ln>
                <a:solidFill>
                  <a:prstClr val="black"/>
                </a:solidFill>
                <a:effectLst/>
                <a:uLnTx/>
                <a:uFillTx/>
                <a:latin typeface="+mn-lt"/>
                <a:ea typeface="+mn-ea"/>
                <a:cs typeface="+mn-cs"/>
              </a:rPr>
              <a:t>o</a:t>
            </a:r>
            <a:r>
              <a:rPr lang="en-US" baseline="0" dirty="0" smtClean="0"/>
              <a:t>). </a:t>
            </a:r>
            <a:r>
              <a:rPr lang="en-US" b="1" baseline="0" dirty="0" smtClean="0"/>
              <a:t>CLICK </a:t>
            </a:r>
            <a:r>
              <a:rPr lang="en-US" baseline="0" dirty="0" smtClean="0"/>
              <a:t>to bring up a compass rose and arrow indicating the easterly wind direction. As the wind strengthened on the 13</a:t>
            </a:r>
            <a:r>
              <a:rPr lang="en-US" baseline="30000" dirty="0" smtClean="0"/>
              <a:t>th</a:t>
            </a:r>
            <a:r>
              <a:rPr lang="en-US" baseline="0" dirty="0" smtClean="0"/>
              <a:t> it also swung to come out of the south/southwest (~200</a:t>
            </a:r>
            <a:r>
              <a:rPr lang="en-US" baseline="50000" dirty="0" smtClean="0"/>
              <a:t>o</a:t>
            </a:r>
            <a:r>
              <a:rPr lang="en-US" baseline="0" dirty="0" smtClean="0"/>
              <a:t>). </a:t>
            </a:r>
            <a:r>
              <a:rPr kumimoji="0" lang="en-US" sz="900" b="1" i="0" u="none" strike="noStrike" kern="1200" cap="none" spc="0" normalizeH="0" baseline="0" noProof="0" dirty="0" smtClean="0">
                <a:ln>
                  <a:noFill/>
                </a:ln>
                <a:solidFill>
                  <a:prstClr val="black"/>
                </a:solidFill>
                <a:effectLst/>
                <a:uLnTx/>
                <a:uFillTx/>
                <a:latin typeface="+mn-lt"/>
                <a:ea typeface="+mn-ea"/>
                <a:cs typeface="+mn-cs"/>
              </a:rPr>
              <a:t>CLICK </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to bring up another compass rose and arrow showing the wind shifting to the south. </a:t>
            </a:r>
            <a:r>
              <a:rPr lang="en-US" baseline="0" dirty="0" smtClean="0"/>
              <a:t>These winds pushed ocean water towards the coast and up </a:t>
            </a:r>
            <a:r>
              <a:rPr lang="en-US" baseline="0" dirty="0"/>
              <a:t>the </a:t>
            </a:r>
            <a:r>
              <a:rPr lang="en-US" baseline="0" dirty="0" smtClean="0"/>
              <a:t>Hudson as storm surge, causing flooding at Poughkeepsie.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16</a:t>
            </a:fld>
            <a:endParaRPr lang="en-US"/>
          </a:p>
        </p:txBody>
      </p:sp>
    </p:spTree>
    <p:extLst>
      <p:ext uri="{BB962C8B-B14F-4D97-AF65-F5344CB8AC3E}">
        <p14:creationId xmlns:p14="http://schemas.microsoft.com/office/powerpoint/2010/main" val="3859534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17</a:t>
            </a:fld>
            <a:endParaRPr lang="en-US"/>
          </a:p>
        </p:txBody>
      </p:sp>
    </p:spTree>
    <p:extLst>
      <p:ext uri="{BB962C8B-B14F-4D97-AF65-F5344CB8AC3E}">
        <p14:creationId xmlns:p14="http://schemas.microsoft.com/office/powerpoint/2010/main" val="3460639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graph displays salinity </a:t>
            </a:r>
            <a:r>
              <a:rPr lang="en-US" baseline="0" dirty="0" smtClean="0"/>
              <a:t>at West Point’s South Dock 1/6/24-1/11/24. Salinity was nearly zero until it started to creep up on 1/6/24. Salinity peaked 1/10/24, and then dropped steeply back down almost to zero. To </a:t>
            </a:r>
            <a:r>
              <a:rPr lang="en-US" baseline="0" dirty="0"/>
              <a:t>display this graph o</a:t>
            </a:r>
            <a:r>
              <a:rPr lang="en-US" dirty="0"/>
              <a:t>n the HRECOS </a:t>
            </a:r>
            <a:r>
              <a:rPr lang="en-US" dirty="0" smtClean="0"/>
              <a:t>interface</a:t>
            </a:r>
            <a:r>
              <a:rPr lang="en-US" dirty="0"/>
              <a:t>, select </a:t>
            </a:r>
            <a:r>
              <a:rPr lang="en-US" dirty="0" smtClean="0"/>
              <a:t>Hudson River</a:t>
            </a:r>
            <a:r>
              <a:rPr lang="en-US" baseline="0" dirty="0" smtClean="0"/>
              <a:t> at South Dock at West</a:t>
            </a:r>
            <a:r>
              <a:rPr lang="en-US" dirty="0" smtClean="0"/>
              <a:t> Point</a:t>
            </a:r>
            <a:r>
              <a:rPr lang="en-US" baseline="0" dirty="0" smtClean="0"/>
              <a:t> from </a:t>
            </a:r>
            <a:r>
              <a:rPr lang="en-US" baseline="0" dirty="0"/>
              <a:t>the Station </a:t>
            </a:r>
            <a:r>
              <a:rPr lang="en-US" baseline="0" dirty="0" smtClean="0"/>
              <a:t>dropdown </a:t>
            </a:r>
            <a:r>
              <a:rPr lang="en-US" baseline="0" dirty="0"/>
              <a:t>menu, select Salinity from the </a:t>
            </a:r>
            <a:r>
              <a:rPr lang="en-US" baseline="0" dirty="0" smtClean="0"/>
              <a:t>Hydrologic Parameter </a:t>
            </a:r>
            <a:r>
              <a:rPr lang="en-US" baseline="0" dirty="0"/>
              <a:t>menu, </a:t>
            </a:r>
            <a:r>
              <a:rPr lang="en-US" baseline="0" dirty="0" smtClean="0"/>
              <a:t>click on </a:t>
            </a:r>
            <a:r>
              <a:rPr lang="en-US" dirty="0" smtClean="0"/>
              <a:t>Choose Specific Date Range, </a:t>
            </a:r>
            <a:r>
              <a:rPr lang="en-US" baseline="0" dirty="0" smtClean="0"/>
              <a:t>and </a:t>
            </a:r>
            <a:r>
              <a:rPr lang="en-US" baseline="0" dirty="0"/>
              <a:t>set the Start Date as </a:t>
            </a:r>
            <a:r>
              <a:rPr lang="en-US" baseline="0" dirty="0" smtClean="0"/>
              <a:t>2024-06-01 </a:t>
            </a:r>
            <a:r>
              <a:rPr lang="en-US" baseline="0" dirty="0"/>
              <a:t>and the End Date as </a:t>
            </a:r>
            <a:r>
              <a:rPr lang="en-US" baseline="0" dirty="0" smtClean="0"/>
              <a:t>2024-01-11. </a:t>
            </a:r>
            <a:r>
              <a:rPr lang="en-US" baseline="0" dirty="0"/>
              <a:t>Then </a:t>
            </a:r>
            <a:r>
              <a:rPr lang="en-US" baseline="0" dirty="0" smtClean="0"/>
              <a:t>click on Show Graph.</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19</a:t>
            </a:fld>
            <a:endParaRPr lang="en-US"/>
          </a:p>
        </p:txBody>
      </p:sp>
    </p:spTree>
    <p:extLst>
      <p:ext uri="{BB962C8B-B14F-4D97-AF65-F5344CB8AC3E}">
        <p14:creationId xmlns:p14="http://schemas.microsoft.com/office/powerpoint/2010/main" val="238027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aseline="0" dirty="0" smtClean="0"/>
              <a:t>Rainfall (or lack of it) in the Hudson’s watershed is </a:t>
            </a:r>
            <a:r>
              <a:rPr lang="en-US" baseline="0" dirty="0"/>
              <a:t>a likely </a:t>
            </a:r>
            <a:r>
              <a:rPr lang="en-US" baseline="0" dirty="0" smtClean="0"/>
              <a:t>cause of changes in salinity over days or weeks. </a:t>
            </a:r>
            <a:r>
              <a:rPr lang="en-US" baseline="0" dirty="0"/>
              <a:t>The </a:t>
            </a:r>
            <a:r>
              <a:rPr lang="en-US" baseline="0" dirty="0" smtClean="0"/>
              <a:t>West Point station </a:t>
            </a:r>
            <a:r>
              <a:rPr lang="en-US" baseline="0" dirty="0" smtClean="0"/>
              <a:t>doesn’t </a:t>
            </a:r>
            <a:r>
              <a:rPr lang="en-US" baseline="0" dirty="0"/>
              <a:t>measure rainfall; so </a:t>
            </a:r>
            <a:r>
              <a:rPr lang="en-US" baseline="0" dirty="0" smtClean="0"/>
              <a:t>another station that does must be selected. Albany is often a good choice, as </a:t>
            </a:r>
            <a:r>
              <a:rPr lang="en-US" baseline="0" dirty="0" smtClean="0"/>
              <a:t>it is close to the largest parts of the watershed where heavy rains can result in substantial runoff. </a:t>
            </a:r>
            <a:r>
              <a:rPr lang="en-US" baseline="0" dirty="0"/>
              <a:t>To add </a:t>
            </a:r>
            <a:r>
              <a:rPr lang="en-US" baseline="0" dirty="0" smtClean="0"/>
              <a:t>Albany </a:t>
            </a:r>
            <a:r>
              <a:rPr lang="en-US" baseline="0" dirty="0"/>
              <a:t>data to the graph of salinity at </a:t>
            </a:r>
            <a:r>
              <a:rPr lang="en-US" baseline="0" dirty="0" smtClean="0"/>
              <a:t>West Point, </a:t>
            </a:r>
            <a:r>
              <a:rPr lang="en-US" dirty="0" smtClean="0"/>
              <a:t>open </a:t>
            </a:r>
            <a:r>
              <a:rPr lang="en-US" dirty="0" smtClean="0"/>
              <a:t>the Station dropdown</a:t>
            </a:r>
            <a:r>
              <a:rPr lang="en-US" baseline="0" dirty="0" smtClean="0"/>
              <a:t> menu and </a:t>
            </a:r>
            <a:r>
              <a:rPr lang="en-US" baseline="0" dirty="0" smtClean="0"/>
              <a:t>add</a:t>
            </a:r>
            <a:r>
              <a:rPr lang="en-US" dirty="0" smtClean="0"/>
              <a:t> </a:t>
            </a:r>
            <a:r>
              <a:rPr lang="en-US" dirty="0" smtClean="0"/>
              <a:t>Hudson River</a:t>
            </a:r>
            <a:r>
              <a:rPr lang="en-US" baseline="0" dirty="0" smtClean="0"/>
              <a:t> at </a:t>
            </a:r>
            <a:r>
              <a:rPr lang="en-US" dirty="0" smtClean="0"/>
              <a:t>Port of Albany</a:t>
            </a:r>
            <a:r>
              <a:rPr lang="en-US" baseline="0" dirty="0" smtClean="0"/>
              <a:t>, select Precipitation in the Hydrologic Parameter menu, and click on Show Graph. </a:t>
            </a:r>
            <a:r>
              <a:rPr lang="en-US" b="1" baseline="0" dirty="0" smtClean="0"/>
              <a:t>CLICK </a:t>
            </a:r>
            <a:r>
              <a:rPr lang="en-US" baseline="0" dirty="0" smtClean="0"/>
              <a:t>The salinity plot changed color when the precipitation plot was added; it’s now orange, while precipitation is blue.  There was a bit of precipitation on 1/8, but not enough runoff to hold the sea salt </a:t>
            </a:r>
            <a:r>
              <a:rPr lang="en-US" baseline="0" dirty="0" smtClean="0"/>
              <a:t>downriver</a:t>
            </a:r>
            <a:r>
              <a:rPr lang="en-US" baseline="0" dirty="0" smtClean="0"/>
              <a:t>. It moved north until a more </a:t>
            </a:r>
            <a:r>
              <a:rPr lang="en-US" baseline="0" dirty="0" smtClean="0"/>
              <a:t>intense </a:t>
            </a:r>
            <a:r>
              <a:rPr lang="en-US" baseline="0" dirty="0" smtClean="0"/>
              <a:t>precipitation event took place 1/9-1/10. </a:t>
            </a:r>
            <a:r>
              <a:rPr lang="en-US" b="1" baseline="0" dirty="0" smtClean="0"/>
              <a:t>CLICK</a:t>
            </a:r>
            <a:r>
              <a:rPr lang="en-US" baseline="0" dirty="0" smtClean="0"/>
              <a:t> This radar image shows the rainstorm impacting most of the Hudson’s watershed. The yellow and orange areas indicate especially heavy rain; such areas can be seen in the </a:t>
            </a:r>
            <a:r>
              <a:rPr lang="en-US" baseline="0" dirty="0" smtClean="0"/>
              <a:t>Mohawk Valley and Catskills</a:t>
            </a:r>
            <a:r>
              <a:rPr lang="en-US" baseline="0" dirty="0" smtClean="0"/>
              <a:t>. There was a </a:t>
            </a:r>
            <a:r>
              <a:rPr lang="en-US" baseline="0" dirty="0" smtClean="0"/>
              <a:t>lag </a:t>
            </a:r>
            <a:r>
              <a:rPr lang="en-US" baseline="0" dirty="0" smtClean="0"/>
              <a:t>as runoff </a:t>
            </a:r>
            <a:r>
              <a:rPr lang="en-US" baseline="0" dirty="0" smtClean="0"/>
              <a:t>took time to flow </a:t>
            </a:r>
            <a:r>
              <a:rPr lang="en-US" baseline="0" dirty="0" smtClean="0"/>
              <a:t>down tributaries and into the Hudson, but then salinity fell quickly to near zero. </a:t>
            </a:r>
            <a:r>
              <a:rPr lang="en-US" b="1" baseline="0" dirty="0" smtClean="0"/>
              <a:t>Note</a:t>
            </a:r>
            <a:r>
              <a:rPr lang="en-US" baseline="0" dirty="0" smtClean="0"/>
              <a:t>: There is another pattern here, a bit noisier and harder to see. As salinity rises above zero, two peaks and two dips in s</a:t>
            </a:r>
            <a:r>
              <a:rPr lang="en-US" dirty="0" smtClean="0"/>
              <a:t>alinity occur</a:t>
            </a:r>
            <a:r>
              <a:rPr lang="en-US" baseline="0" dirty="0" smtClean="0"/>
              <a:t> each day, corresponding to the river’s tidal cycles.  Salinity readings fall as the ebb current flows past the sensor towards the ocean; it rises as the river’s tidal current switches direction and a flood current pushes upriver past the sensor.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AFC2745C-974B-44A5-9950-B8B52E817D62}" type="slidenum">
              <a:rPr lang="en-US" smtClean="0"/>
              <a:t>20</a:t>
            </a:fld>
            <a:endParaRPr lang="en-US"/>
          </a:p>
        </p:txBody>
      </p:sp>
    </p:spTree>
    <p:extLst>
      <p:ext uri="{BB962C8B-B14F-4D97-AF65-F5344CB8AC3E}">
        <p14:creationId xmlns:p14="http://schemas.microsoft.com/office/powerpoint/2010/main" val="302944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This</a:t>
            </a:r>
            <a:r>
              <a:rPr lang="en-US" baseline="0" dirty="0"/>
              <a:t> graph displays </a:t>
            </a:r>
            <a:r>
              <a:rPr lang="en-US" baseline="0" dirty="0" smtClean="0"/>
              <a:t>Water Surface Elevation </a:t>
            </a:r>
            <a:r>
              <a:rPr lang="en-US" baseline="0" dirty="0"/>
              <a:t>at the Port of Albany </a:t>
            </a:r>
            <a:r>
              <a:rPr lang="en-US" baseline="0" dirty="0" smtClean="0"/>
              <a:t>12/15/23-12/24/23.  After </a:t>
            </a:r>
            <a:r>
              <a:rPr lang="en-US" baseline="0" dirty="0"/>
              <a:t>rising and falling in a regular pattern (why?), </a:t>
            </a:r>
            <a:r>
              <a:rPr lang="en-US" baseline="0" dirty="0" smtClean="0"/>
              <a:t>water level </a:t>
            </a:r>
            <a:r>
              <a:rPr lang="en-US" baseline="0" dirty="0"/>
              <a:t>begins to rise steeply on </a:t>
            </a:r>
            <a:r>
              <a:rPr lang="en-US" baseline="0" dirty="0" smtClean="0"/>
              <a:t>12/18, stays high through 12/19</a:t>
            </a:r>
            <a:r>
              <a:rPr lang="en-US" baseline="0" dirty="0"/>
              <a:t>, and then </a:t>
            </a:r>
            <a:r>
              <a:rPr lang="en-US" baseline="0" dirty="0" smtClean="0"/>
              <a:t>slowly drops back down to near normal on 9/23. </a:t>
            </a:r>
            <a:r>
              <a:rPr lang="en-US" baseline="0" dirty="0"/>
              <a:t>To display this graph o</a:t>
            </a:r>
            <a:r>
              <a:rPr lang="en-US" dirty="0"/>
              <a:t>n the HRECOS </a:t>
            </a:r>
            <a:r>
              <a:rPr lang="en-US" dirty="0" smtClean="0"/>
              <a:t>interface</a:t>
            </a:r>
            <a:r>
              <a:rPr lang="en-US" dirty="0"/>
              <a:t>, select </a:t>
            </a:r>
            <a:r>
              <a:rPr lang="en-US" dirty="0" smtClean="0"/>
              <a:t>Hudson River at Port </a:t>
            </a:r>
            <a:r>
              <a:rPr lang="en-US" dirty="0"/>
              <a:t>of Albany, NY </a:t>
            </a:r>
            <a:r>
              <a:rPr lang="en-US" baseline="0" dirty="0" smtClean="0"/>
              <a:t>from </a:t>
            </a:r>
            <a:r>
              <a:rPr lang="en-US" baseline="0" dirty="0"/>
              <a:t>the Station </a:t>
            </a:r>
            <a:r>
              <a:rPr lang="en-US" baseline="0" dirty="0" smtClean="0"/>
              <a:t>dropdown </a:t>
            </a:r>
            <a:r>
              <a:rPr lang="en-US" baseline="0" dirty="0"/>
              <a:t>menu, select </a:t>
            </a:r>
            <a:r>
              <a:rPr lang="en-US" baseline="0" dirty="0" smtClean="0"/>
              <a:t>Elevation from </a:t>
            </a:r>
            <a:r>
              <a:rPr lang="en-US" baseline="0" dirty="0"/>
              <a:t>the </a:t>
            </a:r>
            <a:r>
              <a:rPr lang="en-US" baseline="0" dirty="0" smtClean="0"/>
              <a:t>Hydrologic Parameter </a:t>
            </a:r>
            <a:r>
              <a:rPr lang="en-US" baseline="0" dirty="0"/>
              <a:t>menu, </a:t>
            </a:r>
            <a:r>
              <a:rPr lang="en-US" baseline="0" dirty="0" smtClean="0"/>
              <a:t>click on </a:t>
            </a:r>
            <a:r>
              <a:rPr lang="en-US" dirty="0" smtClean="0"/>
              <a:t>Choose Specific Date Range, </a:t>
            </a:r>
            <a:r>
              <a:rPr lang="en-US" baseline="0" dirty="0" smtClean="0"/>
              <a:t>and set the Start Date as 2023-12-15 and the End Date as 2023-12-24. Then click on Show Graph.</a:t>
            </a:r>
            <a:endParaRPr lang="en-US" dirty="0" smtClean="0"/>
          </a:p>
        </p:txBody>
      </p:sp>
      <p:sp>
        <p:nvSpPr>
          <p:cNvPr id="4" name="Slide Number Placeholder 3"/>
          <p:cNvSpPr>
            <a:spLocks noGrp="1"/>
          </p:cNvSpPr>
          <p:nvPr>
            <p:ph type="sldNum" sz="quarter" idx="10"/>
          </p:nvPr>
        </p:nvSpPr>
        <p:spPr/>
        <p:txBody>
          <a:bodyPr/>
          <a:lstStyle/>
          <a:p>
            <a:fld id="{AFC2745C-974B-44A5-9950-B8B52E817D62}" type="slidenum">
              <a:rPr lang="en-US" smtClean="0"/>
              <a:t>21</a:t>
            </a:fld>
            <a:endParaRPr lang="en-US"/>
          </a:p>
        </p:txBody>
      </p:sp>
    </p:spTree>
    <p:extLst>
      <p:ext uri="{BB962C8B-B14F-4D97-AF65-F5344CB8AC3E}">
        <p14:creationId xmlns:p14="http://schemas.microsoft.com/office/powerpoint/2010/main" val="10041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900" dirty="0" smtClean="0">
                <a:solidFill>
                  <a:schemeClr val="bg1"/>
                </a:solidFill>
                <a:latin typeface="+mn-lt"/>
              </a:rPr>
              <a:t>Remote sensing networks c</a:t>
            </a:r>
            <a:r>
              <a:rPr lang="en-US" sz="900" kern="0" dirty="0" smtClean="0">
                <a:solidFill>
                  <a:schemeClr val="bg1"/>
                </a:solidFill>
                <a:latin typeface="+mn-lt"/>
                <a:ea typeface="+mn-ea"/>
                <a:cs typeface="Arial" panose="020B0604020202020204" pitchFamily="34" charset="0"/>
              </a:rPr>
              <a:t>ollect data 24/7, 365 days a year and transmit it to the World </a:t>
            </a:r>
            <a:r>
              <a:rPr lang="en-US" sz="900" kern="0" smtClean="0">
                <a:solidFill>
                  <a:schemeClr val="bg1"/>
                </a:solidFill>
                <a:latin typeface="+mn-lt"/>
                <a:ea typeface="+mn-ea"/>
                <a:cs typeface="Arial" panose="020B0604020202020204" pitchFamily="34" charset="0"/>
              </a:rPr>
              <a:t>Wide Web.</a:t>
            </a:r>
            <a:endParaRPr lang="en-US" sz="900" kern="0" dirty="0" smtClean="0">
              <a:solidFill>
                <a:schemeClr val="bg1"/>
              </a:solidFill>
              <a:latin typeface="+mn-lt"/>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0" dirty="0" smtClean="0">
              <a:solidFill>
                <a:schemeClr val="bg1"/>
              </a:solidFill>
              <a:latin typeface="+mn-lt"/>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en-US" sz="900" dirty="0" smtClean="0">
              <a:solidFill>
                <a:schemeClr val="bg1"/>
              </a:solidFill>
              <a:latin typeface="+mn-lt"/>
            </a:endParaRPr>
          </a:p>
          <a:p>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2</a:t>
            </a:fld>
            <a:endParaRPr lang="en-US"/>
          </a:p>
        </p:txBody>
      </p:sp>
    </p:spTree>
    <p:extLst>
      <p:ext uri="{BB962C8B-B14F-4D97-AF65-F5344CB8AC3E}">
        <p14:creationId xmlns:p14="http://schemas.microsoft.com/office/powerpoint/2010/main" val="475923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smtClean="0"/>
              <a:t>The graph</a:t>
            </a:r>
            <a:r>
              <a:rPr lang="en-US" baseline="0" dirty="0" smtClean="0"/>
              <a:t> shows the riv</a:t>
            </a:r>
            <a:r>
              <a:rPr lang="en-US" dirty="0" smtClean="0"/>
              <a:t>er</a:t>
            </a:r>
            <a:r>
              <a:rPr lang="en-US" baseline="0" dirty="0" smtClean="0"/>
              <a:t> rising and falling twice </a:t>
            </a:r>
            <a:r>
              <a:rPr lang="en-US" baseline="0" dirty="0"/>
              <a:t>each day due to tides. </a:t>
            </a:r>
            <a:r>
              <a:rPr lang="en-US" dirty="0"/>
              <a:t>On </a:t>
            </a:r>
            <a:r>
              <a:rPr lang="en-US" dirty="0" smtClean="0"/>
              <a:t>12/18 </a:t>
            </a:r>
            <a:r>
              <a:rPr lang="en-US" dirty="0"/>
              <a:t>the </a:t>
            </a:r>
            <a:r>
              <a:rPr lang="en-US" dirty="0" smtClean="0"/>
              <a:t>river </a:t>
            </a:r>
            <a:r>
              <a:rPr lang="en-US" baseline="0" dirty="0" smtClean="0"/>
              <a:t>rises </a:t>
            </a:r>
            <a:r>
              <a:rPr lang="en-US" baseline="0" dirty="0"/>
              <a:t>steeply, peaking </a:t>
            </a:r>
            <a:r>
              <a:rPr lang="en-US" baseline="0" dirty="0" smtClean="0"/>
              <a:t>on 12/19. While dropping after that, water level stays higher than usual for several days. Possible causes are rainfall or storm surge. To </a:t>
            </a:r>
            <a:r>
              <a:rPr lang="en-US" baseline="0" dirty="0"/>
              <a:t>add </a:t>
            </a:r>
            <a:r>
              <a:rPr lang="en-US" baseline="0" dirty="0" smtClean="0"/>
              <a:t>rainfall to </a:t>
            </a:r>
            <a:r>
              <a:rPr lang="en-US" baseline="0" dirty="0"/>
              <a:t>the graph already displayed o</a:t>
            </a:r>
            <a:r>
              <a:rPr lang="en-US" dirty="0"/>
              <a:t>n the HRECOS </a:t>
            </a:r>
            <a:r>
              <a:rPr lang="en-US" dirty="0" smtClean="0"/>
              <a:t>interface</a:t>
            </a:r>
            <a:r>
              <a:rPr lang="en-US" dirty="0"/>
              <a:t>, </a:t>
            </a:r>
            <a:r>
              <a:rPr lang="en-US" dirty="0" smtClean="0"/>
              <a:t>add </a:t>
            </a:r>
            <a:r>
              <a:rPr lang="en-US" baseline="0" dirty="0" smtClean="0"/>
              <a:t>Precipitation from </a:t>
            </a:r>
            <a:r>
              <a:rPr lang="en-US" baseline="0" dirty="0"/>
              <a:t>the </a:t>
            </a:r>
            <a:r>
              <a:rPr lang="en-US" baseline="0" dirty="0" err="1" smtClean="0"/>
              <a:t>Meteorologic</a:t>
            </a:r>
            <a:r>
              <a:rPr lang="en-US" baseline="0" dirty="0" smtClean="0"/>
              <a:t> Parameter </a:t>
            </a:r>
            <a:r>
              <a:rPr lang="en-US" baseline="0" dirty="0"/>
              <a:t>menu, then hit </a:t>
            </a:r>
            <a:r>
              <a:rPr lang="en-US" baseline="0" dirty="0" smtClean="0"/>
              <a:t>Show Graph. </a:t>
            </a:r>
            <a:r>
              <a:rPr lang="en-US" b="1" baseline="0" dirty="0" smtClean="0"/>
              <a:t>CLICK</a:t>
            </a:r>
            <a:r>
              <a:rPr lang="en-US" baseline="0" dirty="0" smtClean="0"/>
              <a:t> Note that the elevation plot changed color when the precipitation plot was added; it’s now orange, while precipitation is blue. There was </a:t>
            </a:r>
            <a:r>
              <a:rPr lang="en-US" baseline="0" dirty="0" smtClean="0"/>
              <a:t>lots of </a:t>
            </a:r>
            <a:r>
              <a:rPr lang="en-US" baseline="0" dirty="0" smtClean="0"/>
              <a:t>rainfall over the watershed on 12/18. It took some time </a:t>
            </a:r>
            <a:r>
              <a:rPr lang="en-US" baseline="0" dirty="0" smtClean="0"/>
              <a:t>for runoff to drain into </a:t>
            </a:r>
            <a:r>
              <a:rPr lang="en-US" baseline="0" dirty="0" smtClean="0"/>
              <a:t>the </a:t>
            </a:r>
            <a:r>
              <a:rPr lang="en-US" baseline="0" dirty="0" err="1" smtClean="0"/>
              <a:t>mainstem</a:t>
            </a:r>
            <a:r>
              <a:rPr lang="en-US" baseline="0" dirty="0" smtClean="0"/>
              <a:t>, hence the continuing high water levels at Albany in the days following the storm. </a:t>
            </a:r>
            <a:r>
              <a:rPr kumimoji="0" lang="en-US" sz="900" b="1" i="0" u="none" strike="noStrike" kern="1200" cap="none" spc="0" normalizeH="0" baseline="0" noProof="0" dirty="0" smtClean="0">
                <a:ln>
                  <a:noFill/>
                </a:ln>
                <a:solidFill>
                  <a:prstClr val="black"/>
                </a:solidFill>
                <a:effectLst/>
                <a:uLnTx/>
                <a:uFillTx/>
                <a:latin typeface="+mn-lt"/>
                <a:ea typeface="+mn-ea"/>
                <a:cs typeface="+mn-cs"/>
              </a:rPr>
              <a:t>CLICK</a:t>
            </a:r>
            <a:r>
              <a:rPr lang="en-US" baseline="0" dirty="0" smtClean="0"/>
              <a:t> The yellow and orange colors in this radar image show especially intense precipitation in the </a:t>
            </a:r>
            <a:r>
              <a:rPr lang="en-US" baseline="0" dirty="0" smtClean="0"/>
              <a:t>Hudson’ watershed </a:t>
            </a:r>
            <a:r>
              <a:rPr lang="en-US" baseline="0" dirty="0" smtClean="0"/>
              <a:t>when this image was captured </a:t>
            </a:r>
            <a:r>
              <a:rPr lang="en-US" baseline="0" dirty="0" smtClean="0"/>
              <a:t>that morning. Later </a:t>
            </a:r>
            <a:r>
              <a:rPr lang="en-US" baseline="0" dirty="0" smtClean="0"/>
              <a:t>the storm – a nor’easter – caused disastrous flooding to Vermont. </a:t>
            </a:r>
            <a:r>
              <a:rPr lang="en-US" b="1" baseline="0" dirty="0" smtClean="0"/>
              <a:t>BUT, </a:t>
            </a:r>
            <a:r>
              <a:rPr lang="en-US" baseline="0" dirty="0" smtClean="0"/>
              <a:t>did storm surge also have a role here? See the next slide.</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22</a:t>
            </a:fld>
            <a:endParaRPr lang="en-US"/>
          </a:p>
        </p:txBody>
      </p:sp>
    </p:spTree>
    <p:extLst>
      <p:ext uri="{BB962C8B-B14F-4D97-AF65-F5344CB8AC3E}">
        <p14:creationId xmlns:p14="http://schemas.microsoft.com/office/powerpoint/2010/main" val="2430876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smtClean="0"/>
              <a:t>A plot of storm surge typically shows water level rising sharply and then falling almost as steeply as the storm and its winds move on. Plots of flooding from heavy rains typically show an lengthier period of high water; that is visible in Albany, but the plot also shows water level starting up before the rains on 12/18, and the rise on the 18</a:t>
            </a:r>
            <a:r>
              <a:rPr lang="en-US" baseline="30000" dirty="0" smtClean="0"/>
              <a:t>th</a:t>
            </a:r>
            <a:r>
              <a:rPr lang="en-US" baseline="0" dirty="0" smtClean="0"/>
              <a:t> is very fast. If surge did occur with this storm, if would have moved upriver from the Atlantic Ocean, so stations downriver would show a storm surge peak. </a:t>
            </a:r>
            <a:r>
              <a:rPr lang="en-US" baseline="0" dirty="0" smtClean="0"/>
              <a:t>Do </a:t>
            </a:r>
            <a:r>
              <a:rPr lang="en-US" baseline="0" dirty="0" smtClean="0"/>
              <a:t>they? Reset the graph to show only elevation at Albany. Then add Hudson River at Pier 84 at New York from the Select Station dropdown menu and </a:t>
            </a:r>
            <a:r>
              <a:rPr lang="en-US" b="1" i="0" baseline="0" dirty="0" smtClean="0"/>
              <a:t>CLICK</a:t>
            </a:r>
            <a:r>
              <a:rPr lang="en-US" baseline="0" dirty="0" smtClean="0"/>
              <a:t> on Show Graph. The orange plot of water level at Pier 84 does show a slight peak early on 12/18. It drops off quickly, </a:t>
            </a:r>
            <a:r>
              <a:rPr lang="en-US" baseline="0" dirty="0" smtClean="0"/>
              <a:t>suggesting </a:t>
            </a:r>
            <a:r>
              <a:rPr lang="en-US" baseline="0" dirty="0" smtClean="0"/>
              <a:t>some storm surge but no flooding from runoff. Now add Poughkeepsie from the Select Station dropdown </a:t>
            </a:r>
            <a:r>
              <a:rPr lang="en-US" baseline="0" dirty="0" smtClean="0"/>
              <a:t>menu. </a:t>
            </a:r>
            <a:r>
              <a:rPr lang="en-US" b="1" baseline="0" dirty="0" smtClean="0"/>
              <a:t>CLICK</a:t>
            </a:r>
            <a:r>
              <a:rPr lang="en-US" baseline="0" dirty="0" smtClean="0"/>
              <a:t> on Show Graph. Albany is still blue, Pier 84 is now red, and Poughkeepsie is orange. There is a storm surge peak in Poughkeepsie, and some flooding due to runoff as well. </a:t>
            </a:r>
            <a:r>
              <a:rPr lang="en-US" baseline="0" dirty="0" smtClean="0"/>
              <a:t>During </a:t>
            </a:r>
            <a:r>
              <a:rPr lang="en-US" baseline="0" dirty="0" smtClean="0"/>
              <a:t>flooding </a:t>
            </a:r>
            <a:r>
              <a:rPr lang="en-US" baseline="0" dirty="0" smtClean="0"/>
              <a:t>caused by runoff</a:t>
            </a:r>
            <a:r>
              <a:rPr lang="en-US" baseline="0" dirty="0" smtClean="0"/>
              <a:t>, </a:t>
            </a:r>
            <a:r>
              <a:rPr lang="en-US" baseline="0" dirty="0" smtClean="0"/>
              <a:t>the river equilibrates </a:t>
            </a:r>
            <a:r>
              <a:rPr lang="en-US" baseline="0" dirty="0"/>
              <a:t>to sea level </a:t>
            </a:r>
            <a:r>
              <a:rPr lang="en-US" baseline="0" dirty="0" smtClean="0"/>
              <a:t>in its lower reaches. </a:t>
            </a:r>
            <a:r>
              <a:rPr lang="en-US" b="1" baseline="0" dirty="0" smtClean="0"/>
              <a:t> </a:t>
            </a:r>
            <a:r>
              <a:rPr lang="en-US" b="1" baseline="0" dirty="0" smtClean="0"/>
              <a:t>CLICK </a:t>
            </a:r>
            <a:r>
              <a:rPr lang="en-US" b="0" baseline="0" dirty="0" smtClean="0"/>
              <a:t>During this storm the </a:t>
            </a:r>
            <a:r>
              <a:rPr lang="en-US" baseline="0" dirty="0" smtClean="0"/>
              <a:t>City of Kingston - being located where a large tributary, the </a:t>
            </a:r>
            <a:r>
              <a:rPr lang="en-US" baseline="0" dirty="0" err="1" smtClean="0"/>
              <a:t>Rondout</a:t>
            </a:r>
            <a:r>
              <a:rPr lang="en-US" baseline="0" dirty="0" smtClean="0"/>
              <a:t> Creek, enters the Hudson – got a double whammy of flooding from storm surge and </a:t>
            </a:r>
            <a:r>
              <a:rPr lang="en-US" baseline="0" dirty="0" smtClean="0"/>
              <a:t>runoff.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492771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1" baseline="0" dirty="0" smtClean="0"/>
              <a:t>A sidebar: Take a closer look at storm surge progress up the Hudson. </a:t>
            </a:r>
            <a:r>
              <a:rPr lang="en-US" b="0" baseline="0" dirty="0" smtClean="0"/>
              <a:t>Plot the upriver progress of the high tide augmented by storm surge on 12/18. To make this graph, continue to include Albany, Poughkeepsie as selected stations and Elevation as the Hydrologic Parameter, but reset the Start and End Dates as 2023-12-18 and 2023-12-19, then click on Show Graph. Using your cursor, left click on the graph to outline a box that extends from 0800 12/18 to 0100 12/19 horizontally and -2.5 feet to 10 feet vertically. Release the cursor button; in a second or two the graph will be zoomed in to the area within the box. At this zoom level, the sensor readings – taken every 15 minutes – show as individual dots. Hovering the cursor over any of these dots will bring up a popup window showing the time and the water elevations for all three sites. </a:t>
            </a:r>
            <a:r>
              <a:rPr lang="en-US" b="1" baseline="0" dirty="0" smtClean="0"/>
              <a:t>CLICK</a:t>
            </a:r>
            <a:r>
              <a:rPr lang="en-US" b="0" baseline="0" dirty="0" smtClean="0"/>
              <a:t>  The text in the popups is too small to be easily read on a classroom screen, so </a:t>
            </a:r>
            <a:r>
              <a:rPr lang="en-US" b="1" baseline="0" dirty="0" smtClean="0"/>
              <a:t>CLICK 3x in succession </a:t>
            </a:r>
            <a:r>
              <a:rPr lang="en-US" b="0" baseline="0" dirty="0" smtClean="0"/>
              <a:t>to bring up text boxes indicating the time at which </a:t>
            </a:r>
            <a:r>
              <a:rPr lang="en-US" b="0" baseline="0" smtClean="0"/>
              <a:t>the surge-driven </a:t>
            </a:r>
            <a:r>
              <a:rPr lang="en-US" b="0" baseline="0" dirty="0" smtClean="0"/>
              <a:t>high tide reaches each station. It takes about four hours for this peak to move from Pier 84 to Poughkeepsie, and another four for it to reach Albany.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30924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Readings</a:t>
            </a:r>
            <a:r>
              <a:rPr lang="en-US" baseline="0" dirty="0" smtClean="0"/>
              <a:t> from remote-sensing stations are </a:t>
            </a:r>
            <a:r>
              <a:rPr lang="en-US" baseline="0" dirty="0"/>
              <a:t>greatly influenced by </a:t>
            </a:r>
            <a:r>
              <a:rPr lang="en-US" baseline="0" dirty="0" smtClean="0"/>
              <a:t>the local environment surrounding each one. </a:t>
            </a:r>
            <a:r>
              <a:rPr lang="en-US" baseline="0" dirty="0"/>
              <a:t>Piermont is a good example. The sensors are located at the end of a pier that extends a mile out into the Tappan Zee. The Tappan Zee is very broad – nearly three miles wide – and very shallow. </a:t>
            </a:r>
            <a:r>
              <a:rPr lang="en-US" baseline="0" dirty="0" smtClean="0"/>
              <a:t>While the water at the end of the pier is over 15 feet deep, only a few feet of water cover the mudflats alongside most of the pier. </a:t>
            </a:r>
            <a:r>
              <a:rPr lang="en-US" baseline="0" dirty="0"/>
              <a:t>With that environment in mind, </a:t>
            </a:r>
            <a:r>
              <a:rPr lang="en-US" b="1" i="0" baseline="0" dirty="0" smtClean="0"/>
              <a:t>CLICK</a:t>
            </a:r>
            <a:r>
              <a:rPr lang="en-US" baseline="0" dirty="0" smtClean="0"/>
              <a:t> </a:t>
            </a:r>
            <a:r>
              <a:rPr lang="en-US" baseline="0" dirty="0"/>
              <a:t>think about various factors that might have caused the turbidity peak shown </a:t>
            </a:r>
            <a:r>
              <a:rPr lang="en-US" baseline="0" dirty="0" smtClean="0"/>
              <a:t>here. To display this graph o</a:t>
            </a:r>
            <a:r>
              <a:rPr lang="en-US" dirty="0" smtClean="0"/>
              <a:t>n the HRECOS interface, select Hudson River at Piermont, NY </a:t>
            </a:r>
            <a:r>
              <a:rPr lang="en-US" baseline="0" dirty="0" smtClean="0"/>
              <a:t>from the Station dropdown menu, select Turbidity from the Hydrologic Parameter menu, click on </a:t>
            </a:r>
            <a:r>
              <a:rPr lang="en-US" dirty="0" smtClean="0"/>
              <a:t>Choose Specific Date Range, </a:t>
            </a:r>
            <a:r>
              <a:rPr lang="en-US" baseline="0" dirty="0" smtClean="0"/>
              <a:t>set the Start Date as 2016-01-03 and the End Date as 2016-01-06. Then click on Show Graph.</a:t>
            </a:r>
            <a:endParaRPr lang="en-US"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25</a:t>
            </a:fld>
            <a:endParaRPr lang="en-US"/>
          </a:p>
        </p:txBody>
      </p:sp>
    </p:spTree>
    <p:extLst>
      <p:ext uri="{BB962C8B-B14F-4D97-AF65-F5344CB8AC3E}">
        <p14:creationId xmlns:p14="http://schemas.microsoft.com/office/powerpoint/2010/main" val="217836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Rainfall</a:t>
            </a:r>
            <a:r>
              <a:rPr lang="en-US" baseline="0" dirty="0"/>
              <a:t> is a good place to start when looking at turbidity </a:t>
            </a:r>
            <a:r>
              <a:rPr lang="en-US" baseline="0" dirty="0" smtClean="0"/>
              <a:t>peaks. Keeping the station, turbidity, and date selections the same as on the existing graph, add Precipitation from the Hydrologic Parameter menu and then </a:t>
            </a:r>
            <a:r>
              <a:rPr lang="en-US" b="1" baseline="0" dirty="0" smtClean="0"/>
              <a:t>CLICK</a:t>
            </a:r>
            <a:r>
              <a:rPr lang="en-US" baseline="0" dirty="0" smtClean="0"/>
              <a:t> on Show Graph. There </a:t>
            </a:r>
            <a:r>
              <a:rPr lang="en-US" baseline="0" dirty="0"/>
              <a:t>was </a:t>
            </a:r>
            <a:r>
              <a:rPr lang="en-US" baseline="0" dirty="0" smtClean="0"/>
              <a:t>no precipitation </a:t>
            </a:r>
            <a:r>
              <a:rPr lang="en-US" baseline="0" dirty="0"/>
              <a:t>before or during </a:t>
            </a:r>
            <a:r>
              <a:rPr lang="en-US" baseline="0" dirty="0" smtClean="0"/>
              <a:t>this time period. </a:t>
            </a:r>
            <a:r>
              <a:rPr lang="en-US" baseline="0" dirty="0"/>
              <a:t>What else might stir up the water and create muddy conditions, especially where the water is not very deep? </a:t>
            </a:r>
            <a:r>
              <a:rPr lang="en-US" baseline="0" dirty="0" smtClean="0"/>
              <a:t>What </a:t>
            </a:r>
            <a:r>
              <a:rPr lang="en-US" baseline="0" dirty="0"/>
              <a:t>about wind</a:t>
            </a:r>
            <a:r>
              <a:rPr lang="en-US" baseline="0" dirty="0" smtClean="0"/>
              <a:t>? In the dropdown menu in the Select </a:t>
            </a:r>
            <a:r>
              <a:rPr lang="en-US" baseline="0" dirty="0" err="1" smtClean="0"/>
              <a:t>Meteorologic</a:t>
            </a:r>
            <a:r>
              <a:rPr lang="en-US" baseline="0" dirty="0" smtClean="0"/>
              <a:t> Parameter box remove Precipitation and add Wind Speed, then </a:t>
            </a:r>
            <a:r>
              <a:rPr lang="en-US" b="1" i="0" baseline="0" dirty="0" smtClean="0"/>
              <a:t>CLICK </a:t>
            </a:r>
            <a:r>
              <a:rPr lang="en-US" b="0" i="0" baseline="0" dirty="0" smtClean="0"/>
              <a:t>on Show Graph</a:t>
            </a:r>
            <a:r>
              <a:rPr lang="en-US" b="1" i="0" baseline="0" dirty="0" smtClean="0"/>
              <a:t>. </a:t>
            </a:r>
            <a:r>
              <a:rPr lang="en-US" b="0" i="0" baseline="0" dirty="0" smtClean="0"/>
              <a:t>S</a:t>
            </a:r>
            <a:r>
              <a:rPr lang="en-US" baseline="0" dirty="0" smtClean="0"/>
              <a:t>trong </a:t>
            </a:r>
            <a:r>
              <a:rPr lang="en-US" baseline="0" dirty="0"/>
              <a:t>winds occurred at the same time as the peek in turbidity. These winds kicked up waves on the wide and shallow Tappan Zee, </a:t>
            </a:r>
            <a:r>
              <a:rPr lang="en-US" b="1" i="0" baseline="0" dirty="0" smtClean="0"/>
              <a:t>CLICK</a:t>
            </a:r>
            <a:r>
              <a:rPr lang="en-US" b="1" i="1" baseline="0" dirty="0" smtClean="0"/>
              <a:t> </a:t>
            </a:r>
            <a:r>
              <a:rPr lang="en-US" baseline="0" dirty="0"/>
              <a:t>stirring up the water down to the river bottom and suspending mud – making the river more turbid.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26</a:t>
            </a:fld>
            <a:endParaRPr lang="en-US"/>
          </a:p>
        </p:txBody>
      </p:sp>
    </p:spTree>
    <p:extLst>
      <p:ext uri="{BB962C8B-B14F-4D97-AF65-F5344CB8AC3E}">
        <p14:creationId xmlns:p14="http://schemas.microsoft.com/office/powerpoint/2010/main" val="2656463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graph displays </a:t>
            </a:r>
            <a:r>
              <a:rPr lang="en-US" baseline="0" dirty="0" smtClean="0"/>
              <a:t>dissolved oxygen concentration in the Hudson near Poughkeepsie </a:t>
            </a:r>
            <a:r>
              <a:rPr lang="en-US" baseline="0" dirty="0"/>
              <a:t>from </a:t>
            </a:r>
            <a:r>
              <a:rPr lang="en-US" baseline="0" dirty="0" smtClean="0"/>
              <a:t>7/13/23-7/24/23. To </a:t>
            </a:r>
            <a:r>
              <a:rPr lang="en-US" baseline="0" dirty="0"/>
              <a:t>display this graph o</a:t>
            </a:r>
            <a:r>
              <a:rPr lang="en-US" dirty="0"/>
              <a:t>n the HRECOS </a:t>
            </a:r>
            <a:r>
              <a:rPr lang="en-US" dirty="0" smtClean="0"/>
              <a:t>interface</a:t>
            </a:r>
            <a:r>
              <a:rPr lang="en-US" dirty="0"/>
              <a:t>, select </a:t>
            </a:r>
            <a:r>
              <a:rPr lang="en-US" dirty="0" smtClean="0"/>
              <a:t>Hudson River</a:t>
            </a:r>
            <a:r>
              <a:rPr lang="en-US" baseline="0" dirty="0" smtClean="0"/>
              <a:t> Near Poughkeepsie in the Station dropdown menu and dissolved oxygen in the Hydrologic Parameter menu. Click on </a:t>
            </a:r>
            <a:r>
              <a:rPr lang="en-US" dirty="0" smtClean="0"/>
              <a:t>Choose Specific Date Range and s</a:t>
            </a:r>
            <a:r>
              <a:rPr lang="en-US" baseline="0" dirty="0" smtClean="0"/>
              <a:t>et </a:t>
            </a:r>
            <a:r>
              <a:rPr lang="en-US" baseline="0" dirty="0"/>
              <a:t>the Start Date as </a:t>
            </a:r>
            <a:r>
              <a:rPr lang="en-US" baseline="0" dirty="0" smtClean="0"/>
              <a:t>2023-07-13 </a:t>
            </a:r>
            <a:r>
              <a:rPr lang="en-US" baseline="0" dirty="0"/>
              <a:t>and the End Date as </a:t>
            </a:r>
            <a:r>
              <a:rPr lang="en-US" baseline="0" dirty="0" smtClean="0"/>
              <a:t>2023-07-23. Click on Show Graph.</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27</a:t>
            </a:fld>
            <a:endParaRPr lang="en-US"/>
          </a:p>
        </p:txBody>
      </p:sp>
    </p:spTree>
    <p:extLst>
      <p:ext uri="{BB962C8B-B14F-4D97-AF65-F5344CB8AC3E}">
        <p14:creationId xmlns:p14="http://schemas.microsoft.com/office/powerpoint/2010/main" val="1921700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rising and falling 7/3 to 7/16, DO concentrations drop sharply on 7/17. They stay at a lower level through 7/23 and the rising and falling pattern of the previous days is less extreme. What causes the rising and falling pattern over the first few days? This is the typical 24 cycle of increasing DO levels due to photosynthesis during daylight and falling DO levels as photosynthesis ceases and respiration continues at night. Unfortunately, sunlight data – photosynthetically active radiation – were not available at any other site during this time period. </a:t>
            </a:r>
          </a:p>
          <a:p>
            <a:r>
              <a:rPr lang="en-US" baseline="0" dirty="0" smtClean="0"/>
              <a:t>What causes the drop in DO on 7/17? Increasing turbidity would block sunlight necessary for photosynthesis. Warming water temperatures might reduce DO levels. To add turbidity to the graph, select it in the Select Parameter dropdown menu and click on Show Graph. </a:t>
            </a:r>
            <a:r>
              <a:rPr lang="en-US" b="1" baseline="0" dirty="0" smtClean="0"/>
              <a:t>CLICK</a:t>
            </a:r>
            <a:r>
              <a:rPr lang="en-US" baseline="0" dirty="0" smtClean="0"/>
              <a:t> Turbidity increases throughout the period and remains elevated through 7/24. By blocking sunlight it reduces both DO levels and the swing in its concentration between day and night. To add temperature to the graph, select water temperature from the Select Parameter dropdown menu and click on Show Graph. </a:t>
            </a:r>
            <a:r>
              <a:rPr lang="en-US" b="1" baseline="0" dirty="0" smtClean="0"/>
              <a:t>CLICK</a:t>
            </a:r>
            <a:r>
              <a:rPr lang="en-US" baseline="0" dirty="0" smtClean="0"/>
              <a:t> (Note: To make the graph clearer, the turbidity plot has been removed by clicking the check box at the end of that parameter title.) The water gets cooler after 7/17, which should allow DO concentrations to rise. Instead they fall. Turbidity is the culprit here.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28</a:t>
            </a:fld>
            <a:endParaRPr lang="en-US"/>
          </a:p>
        </p:txBody>
      </p:sp>
    </p:spTree>
    <p:extLst>
      <p:ext uri="{BB962C8B-B14F-4D97-AF65-F5344CB8AC3E}">
        <p14:creationId xmlns:p14="http://schemas.microsoft.com/office/powerpoint/2010/main" val="382286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If students</a:t>
            </a:r>
            <a:r>
              <a:rPr lang="en-US" baseline="0" dirty="0" smtClean="0"/>
              <a:t> haven’t already brought this up, ask what might have caused turbidity to rise over this period. A likely cause is precipitation that causes flooding and erosion in tributaries, which then carry the eroded sediment into the Hudson. Precipitation is not recorded at the Poughkeepsie station, so another station must be selected. Add Norrie Point Meteorological  (NERRS) to the graph of turbidity at Poughkeepsie by choosing it from t</a:t>
            </a:r>
            <a:r>
              <a:rPr lang="en-US" dirty="0" smtClean="0"/>
              <a:t>he Station dropdown</a:t>
            </a:r>
            <a:r>
              <a:rPr lang="en-US" baseline="0" dirty="0" smtClean="0"/>
              <a:t> menu. S</a:t>
            </a:r>
            <a:r>
              <a:rPr lang="en-US" dirty="0" smtClean="0"/>
              <a:t>elect </a:t>
            </a:r>
            <a:r>
              <a:rPr lang="en-US" baseline="0" dirty="0" smtClean="0"/>
              <a:t>Precipitation in the Hydrologic Parameter menu, then </a:t>
            </a:r>
            <a:r>
              <a:rPr lang="en-US" b="0" baseline="0" dirty="0" smtClean="0"/>
              <a:t>click </a:t>
            </a:r>
            <a:r>
              <a:rPr lang="en-US" baseline="0" dirty="0" smtClean="0"/>
              <a:t>on Show Graph </a:t>
            </a:r>
            <a:r>
              <a:rPr lang="en-US" b="1" baseline="0" dirty="0" smtClean="0"/>
              <a:t>CLICK</a:t>
            </a:r>
            <a:r>
              <a:rPr lang="en-US" baseline="0" dirty="0" smtClean="0"/>
              <a:t>. Over 1.3 inches of rain fell at Norrie Point on 7/16. </a:t>
            </a:r>
            <a:r>
              <a:rPr lang="en-US" b="1" baseline="0" dirty="0" smtClean="0"/>
              <a:t>Note</a:t>
            </a:r>
            <a:r>
              <a:rPr lang="en-US" baseline="0" dirty="0" smtClean="0"/>
              <a:t>: At sites upriver and closer to tributary mouths (Albany and </a:t>
            </a:r>
            <a:r>
              <a:rPr lang="en-US" baseline="0" dirty="0" err="1" smtClean="0"/>
              <a:t>Schodack</a:t>
            </a:r>
            <a:r>
              <a:rPr lang="en-US" baseline="0" dirty="0" smtClean="0"/>
              <a:t> Landing), increasing turbidity can sometimes be accompanied by an increase in dissolved oxygen as floodwaters promote mixing of atmospheric oxygen into the water. However, the 24 hour cycle of DO concentration is usually suppressed by the turbidity.</a:t>
            </a:r>
            <a:endParaRPr lang="en-US" dirty="0" smtClean="0"/>
          </a:p>
          <a:p>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29</a:t>
            </a:fld>
            <a:endParaRPr lang="en-US"/>
          </a:p>
        </p:txBody>
      </p:sp>
    </p:spTree>
    <p:extLst>
      <p:ext uri="{BB962C8B-B14F-4D97-AF65-F5344CB8AC3E}">
        <p14:creationId xmlns:p14="http://schemas.microsoft.com/office/powerpoint/2010/main" val="3403781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National</a:t>
            </a:r>
            <a:r>
              <a:rPr lang="en-US" altLang="en-US" baseline="0" dirty="0">
                <a:latin typeface="Arial" panose="020B0604020202020204" pitchFamily="34" charset="0"/>
              </a:rPr>
              <a:t> Oceanic and Atmospheric Administration’s tide gauge at the Battery compares actual water levels </a:t>
            </a:r>
            <a:r>
              <a:rPr lang="en-US" altLang="en-US" baseline="0" dirty="0" smtClean="0">
                <a:latin typeface="Arial" panose="020B0604020202020204" pitchFamily="34" charset="0"/>
              </a:rPr>
              <a:t>(in red) to </a:t>
            </a:r>
            <a:r>
              <a:rPr lang="en-US" altLang="en-US" baseline="0" dirty="0">
                <a:latin typeface="Arial" panose="020B0604020202020204" pitchFamily="34" charset="0"/>
              </a:rPr>
              <a:t>predicted levels </a:t>
            </a:r>
            <a:r>
              <a:rPr lang="en-US" altLang="en-US" baseline="0" dirty="0" smtClean="0">
                <a:latin typeface="Arial" panose="020B0604020202020204" pitchFamily="34" charset="0"/>
              </a:rPr>
              <a:t>(in blue), the latter based </a:t>
            </a:r>
            <a:r>
              <a:rPr lang="en-US" altLang="en-US" baseline="0" dirty="0">
                <a:latin typeface="Arial" panose="020B0604020202020204" pitchFamily="34" charset="0"/>
              </a:rPr>
              <a:t>on the astronomical forces that govern </a:t>
            </a:r>
            <a:r>
              <a:rPr lang="en-US" altLang="en-US" baseline="0" dirty="0" smtClean="0">
                <a:latin typeface="Arial" panose="020B0604020202020204" pitchFamily="34" charset="0"/>
              </a:rPr>
              <a:t>tides. This plot shows water levels from 11/21/23 to 11/23/23. (The station also records data for Water and Air Temperature and Air Pressure; see Station Home Page.) Placing </a:t>
            </a:r>
            <a:r>
              <a:rPr lang="en-US" altLang="en-US" baseline="0" dirty="0">
                <a:latin typeface="Arial" panose="020B0604020202020204" pitchFamily="34" charset="0"/>
              </a:rPr>
              <a:t>the cursor on the plot allows one to see and compare the predicted water level with the actual level. At </a:t>
            </a:r>
            <a:r>
              <a:rPr lang="en-US" altLang="en-US" baseline="0" dirty="0" smtClean="0">
                <a:latin typeface="Arial" panose="020B0604020202020204" pitchFamily="34" charset="0"/>
              </a:rPr>
              <a:t>07:42 GMT – 2:42 </a:t>
            </a:r>
            <a:r>
              <a:rPr lang="en-US" altLang="en-US" baseline="0" dirty="0">
                <a:latin typeface="Arial" panose="020B0604020202020204" pitchFamily="34" charset="0"/>
              </a:rPr>
              <a:t>PM – water levels were more than </a:t>
            </a:r>
            <a:r>
              <a:rPr lang="en-US" altLang="en-US" baseline="0" dirty="0" smtClean="0">
                <a:latin typeface="Arial" panose="020B0604020202020204" pitchFamily="34" charset="0"/>
              </a:rPr>
              <a:t>2.7 </a:t>
            </a:r>
            <a:r>
              <a:rPr lang="en-US" altLang="en-US" baseline="0" dirty="0">
                <a:latin typeface="Arial" panose="020B0604020202020204" pitchFamily="34" charset="0"/>
              </a:rPr>
              <a:t>feet higher than </a:t>
            </a:r>
            <a:r>
              <a:rPr lang="en-US" altLang="en-US" baseline="0" dirty="0" smtClean="0">
                <a:latin typeface="Arial" panose="020B0604020202020204" pitchFamily="34" charset="0"/>
              </a:rPr>
              <a:t>expected, the result of surge from a coastal storm. </a:t>
            </a:r>
            <a:r>
              <a:rPr lang="en-US" altLang="en-US" baseline="0" dirty="0">
                <a:latin typeface="Arial" panose="020B0604020202020204" pitchFamily="34" charset="0"/>
              </a:rPr>
              <a:t>If desired, </a:t>
            </a:r>
            <a:r>
              <a:rPr lang="en-US" altLang="en-US" b="1" i="1" baseline="0" dirty="0">
                <a:latin typeface="Arial" panose="020B0604020202020204" pitchFamily="34" charset="0"/>
              </a:rPr>
              <a:t>click on the hyperlink </a:t>
            </a:r>
            <a:r>
              <a:rPr lang="en-US" altLang="en-US" baseline="0" dirty="0">
                <a:latin typeface="Arial" panose="020B0604020202020204" pitchFamily="34" charset="0"/>
              </a:rPr>
              <a:t>in the title to go to the Battery homepage, then on Tides/Water Levels; in the dropdown menu, click on Water Levels to access data. The default time zone is Greenwich Mean Time (GMT) and the default datum is Mean Lower Low Water (MLLW</a:t>
            </a:r>
            <a:r>
              <a:rPr lang="en-US" altLang="en-US" baseline="0" dirty="0" smtClean="0">
                <a:latin typeface="Arial" panose="020B0604020202020204" pitchFamily="34" charset="0"/>
              </a:rPr>
              <a:t>). In the Options area below the graph, use the dropdown menu arrows to select Local Standard Time/Local Daylight Time (LST/LDT) and – if desired – to change the datum.  To change the date range and examine historical data use the From and To buttons to select a date range up to 31 days long. Then click Plot to update the graph. </a:t>
            </a:r>
            <a:r>
              <a:rPr lang="en-US" altLang="en-US" b="1" baseline="0" dirty="0" smtClean="0">
                <a:latin typeface="Arial" panose="020B0604020202020204" pitchFamily="34" charset="0"/>
              </a:rPr>
              <a:t>Note </a:t>
            </a:r>
            <a:r>
              <a:rPr lang="en-US" altLang="en-US" baseline="0" dirty="0" smtClean="0">
                <a:latin typeface="Arial" panose="020B0604020202020204" pitchFamily="34" charset="0"/>
              </a:rPr>
              <a:t>that the red </a:t>
            </a:r>
            <a:r>
              <a:rPr lang="en-US" altLang="en-US" baseline="0" dirty="0">
                <a:latin typeface="Arial" panose="020B0604020202020204" pitchFamily="34" charset="0"/>
              </a:rPr>
              <a:t>plot of actual water </a:t>
            </a:r>
            <a:r>
              <a:rPr lang="en-US" altLang="en-US" baseline="0" dirty="0" smtClean="0">
                <a:latin typeface="Arial" panose="020B0604020202020204" pitchFamily="34" charset="0"/>
              </a:rPr>
              <a:t>level is labeled preliminary; </a:t>
            </a:r>
            <a:r>
              <a:rPr lang="en-US" altLang="en-US" baseline="0" dirty="0">
                <a:latin typeface="Arial" panose="020B0604020202020204" pitchFamily="34" charset="0"/>
              </a:rPr>
              <a:t>at the time this graph was copied into this presentation the data </a:t>
            </a:r>
            <a:r>
              <a:rPr lang="en-US" altLang="en-US" baseline="0" dirty="0" smtClean="0">
                <a:latin typeface="Arial" panose="020B0604020202020204" pitchFamily="34" charset="0"/>
              </a:rPr>
              <a:t>had </a:t>
            </a:r>
            <a:r>
              <a:rPr lang="en-US" altLang="en-US" baseline="0" dirty="0">
                <a:latin typeface="Arial" panose="020B0604020202020204" pitchFamily="34" charset="0"/>
              </a:rPr>
              <a:t>not yet been verified by a person. </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fld id="{FA39608E-21FE-412F-8634-D37D39153F52}" type="slidenum">
              <a:rPr lang="en-US" altLang="en-US" sz="1200" b="0">
                <a:solidFill>
                  <a:srgbClr val="014EA1"/>
                </a:solidFill>
              </a:rPr>
              <a:pPr eaLnBrk="1" hangingPunct="1"/>
              <a:t>30</a:t>
            </a:fld>
            <a:endParaRPr lang="en-US" altLang="en-US" sz="1200" b="0">
              <a:solidFill>
                <a:srgbClr val="014EA1"/>
              </a:solidFill>
            </a:endParaRPr>
          </a:p>
        </p:txBody>
      </p:sp>
    </p:spTree>
    <p:extLst>
      <p:ext uri="{BB962C8B-B14F-4D97-AF65-F5344CB8AC3E}">
        <p14:creationId xmlns:p14="http://schemas.microsoft.com/office/powerpoint/2010/main" val="1351271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N</a:t>
            </a:r>
            <a:r>
              <a:rPr lang="en-US" altLang="en-US" baseline="0" dirty="0">
                <a:latin typeface="Arial" panose="020B0604020202020204" pitchFamily="34" charset="0"/>
              </a:rPr>
              <a:t>OAA’s gauge at Turkey Point on the Hudson started operation in June 2017. Like the Battery gauge, it compares actual water levels to predicted levels. </a:t>
            </a:r>
            <a:r>
              <a:rPr lang="en-US" altLang="en-US" baseline="0" dirty="0" smtClean="0">
                <a:latin typeface="Arial" panose="020B0604020202020204" pitchFamily="34" charset="0"/>
              </a:rPr>
              <a:t>(The station also records data for Water and Air Temperature, Air Pressure, Relative Humidity, and Wind Speed/Gusts; see Station Home Page.) If </a:t>
            </a:r>
            <a:r>
              <a:rPr lang="en-US" altLang="en-US" baseline="0" dirty="0">
                <a:latin typeface="Arial" panose="020B0604020202020204" pitchFamily="34" charset="0"/>
              </a:rPr>
              <a:t>desired, </a:t>
            </a:r>
            <a:r>
              <a:rPr lang="en-US" altLang="en-US" b="1" i="1" baseline="0" dirty="0">
                <a:latin typeface="Arial" panose="020B0604020202020204" pitchFamily="34" charset="0"/>
              </a:rPr>
              <a:t>click on the hyperlink </a:t>
            </a:r>
            <a:r>
              <a:rPr lang="en-US" altLang="en-US" baseline="0" dirty="0">
                <a:latin typeface="Arial" panose="020B0604020202020204" pitchFamily="34" charset="0"/>
              </a:rPr>
              <a:t>in the title to go to the Turkey Point homepage, then on Tides/Water Levels; in the resulting dropdown menu, click on Water Levels to access the page shown </a:t>
            </a:r>
            <a:r>
              <a:rPr lang="en-US" altLang="en-US" baseline="0" dirty="0" smtClean="0">
                <a:latin typeface="Arial" panose="020B0604020202020204" pitchFamily="34" charset="0"/>
              </a:rPr>
              <a:t>here, which has data for the same event captured in the previous slide.  </a:t>
            </a:r>
            <a:r>
              <a:rPr lang="en-US" altLang="en-US" baseline="0" dirty="0">
                <a:latin typeface="Arial" panose="020B0604020202020204" pitchFamily="34" charset="0"/>
              </a:rPr>
              <a:t>The default time is Greenwich Mean Time (GMT) and the default datum is Mean Lower Low Water (MLLW). In the Options area below the graph, use the dropdown menu arrows to select Local Standard Time/Local Daylight Time (LST/LDT) and – if desired – to change the datum.  Use the From and To buttons to select a date range up to 31 days long, going back to June 2017.  Then click Plot to update the graph. </a:t>
            </a: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fld id="{FA39608E-21FE-412F-8634-D37D39153F52}" type="slidenum">
              <a:rPr lang="en-US" altLang="en-US" sz="1200" b="0">
                <a:solidFill>
                  <a:srgbClr val="014EA1"/>
                </a:solidFill>
              </a:rPr>
              <a:pPr eaLnBrk="1" hangingPunct="1"/>
              <a:t>31</a:t>
            </a:fld>
            <a:endParaRPr lang="en-US" altLang="en-US" sz="1200" b="0">
              <a:solidFill>
                <a:srgbClr val="014EA1"/>
              </a:solidFill>
            </a:endParaRPr>
          </a:p>
        </p:txBody>
      </p:sp>
    </p:spTree>
    <p:extLst>
      <p:ext uri="{BB962C8B-B14F-4D97-AF65-F5344CB8AC3E}">
        <p14:creationId xmlns:p14="http://schemas.microsoft.com/office/powerpoint/2010/main" val="277219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a:t>photo shows the </a:t>
            </a:r>
            <a:r>
              <a:rPr lang="en-US" baseline="0" dirty="0" smtClean="0"/>
              <a:t>Hudson River Environmental Conditions Observing System (HRECOS) station </a:t>
            </a:r>
            <a:r>
              <a:rPr lang="en-US" baseline="0" dirty="0"/>
              <a:t>at </a:t>
            </a:r>
            <a:r>
              <a:rPr lang="en-US" baseline="0" dirty="0" smtClean="0"/>
              <a:t>Albany. </a:t>
            </a:r>
            <a:r>
              <a:rPr lang="en-US" b="1" baseline="0" dirty="0" smtClean="0"/>
              <a:t>CLICK</a:t>
            </a:r>
            <a:r>
              <a:rPr lang="en-US" baseline="0" dirty="0" smtClean="0"/>
              <a:t> The sensors at this station take readings every 15 minutes, as shown by the dots on this graph. These data are transmitted to the HRECOS website, which allows users to display the data in a graph; this one shows air temperature and wind speed at Albany on January 22, 2024. </a:t>
            </a:r>
            <a:r>
              <a:rPr lang="en-US" b="1" baseline="0" dirty="0" smtClean="0"/>
              <a:t>CLICK</a:t>
            </a:r>
            <a:r>
              <a:rPr lang="en-US" baseline="0" dirty="0" smtClean="0"/>
              <a:t> This graph was called up shortly after 11:00 AM. At that time the most recent readings available were those made at 11, as shown in the pop up box revealed by positioning a cursor over the last dot. </a:t>
            </a:r>
            <a:endParaRPr lang="en-US" b="0" i="0" dirty="0">
              <a:solidFill>
                <a:srgbClr val="FF0000"/>
              </a:solidFill>
            </a:endParaRPr>
          </a:p>
        </p:txBody>
      </p:sp>
      <p:sp>
        <p:nvSpPr>
          <p:cNvPr id="4" name="Slide Number Placeholder 3"/>
          <p:cNvSpPr>
            <a:spLocks noGrp="1"/>
          </p:cNvSpPr>
          <p:nvPr>
            <p:ph type="sldNum" sz="quarter" idx="10"/>
          </p:nvPr>
        </p:nvSpPr>
        <p:spPr/>
        <p:txBody>
          <a:bodyPr/>
          <a:lstStyle/>
          <a:p>
            <a:fld id="{AFC2745C-974B-44A5-9950-B8B52E817D62}" type="slidenum">
              <a:rPr lang="en-US" smtClean="0"/>
              <a:t>3</a:t>
            </a:fld>
            <a:endParaRPr lang="en-US"/>
          </a:p>
        </p:txBody>
      </p:sp>
    </p:spTree>
    <p:extLst>
      <p:ext uri="{BB962C8B-B14F-4D97-AF65-F5344CB8AC3E}">
        <p14:creationId xmlns:p14="http://schemas.microsoft.com/office/powerpoint/2010/main" val="2723165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Use data from NOAA’s data</a:t>
            </a:r>
            <a:r>
              <a:rPr lang="en-US" altLang="en-US" baseline="0" dirty="0">
                <a:latin typeface="Arial" panose="020B0604020202020204" pitchFamily="34" charset="0"/>
              </a:rPr>
              <a:t> buoy 44065 to observe conditions just off the coast of New York and New Jersey. </a:t>
            </a:r>
            <a:r>
              <a:rPr lang="en-US" altLang="en-US" b="1" i="0" baseline="0" dirty="0" smtClean="0">
                <a:latin typeface="Arial" panose="020B0604020202020204" pitchFamily="34" charset="0"/>
              </a:rPr>
              <a:t>CLICK</a:t>
            </a:r>
            <a:r>
              <a:rPr lang="en-US" altLang="en-US" baseline="0" dirty="0" smtClean="0">
                <a:latin typeface="Arial" panose="020B0604020202020204" pitchFamily="34" charset="0"/>
              </a:rPr>
              <a:t> </a:t>
            </a:r>
            <a:r>
              <a:rPr lang="en-US" altLang="en-US" baseline="0" dirty="0">
                <a:latin typeface="Arial" panose="020B0604020202020204" pitchFamily="34" charset="0"/>
              </a:rPr>
              <a:t>to see a graph of wind conditions at the buoy during Hurricane Sandy as an example. If desired, </a:t>
            </a:r>
            <a:r>
              <a:rPr lang="en-US" altLang="en-US" b="1" i="1" baseline="0" dirty="0">
                <a:latin typeface="Arial" panose="020B0604020202020204" pitchFamily="34" charset="0"/>
              </a:rPr>
              <a:t>click on the hyperlink </a:t>
            </a:r>
            <a:r>
              <a:rPr lang="en-US" altLang="en-US" baseline="0" dirty="0">
                <a:latin typeface="Arial" panose="020B0604020202020204" pitchFamily="34" charset="0"/>
              </a:rPr>
              <a:t>in the title to go to the Buoy 44065 homepage and scroll down to access the data. Click on the graph icon by a parameter to see a data plot. Note that downloading historical data from this site takes a bit of expertise; it’s best to right click on graphs of interest as an event is happening (or soon thereafter) and save them to your hard drive.   </a:t>
            </a: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fld id="{21219416-1C82-4FE3-BFE4-1B5BD5BDF296}" type="slidenum">
              <a:rPr lang="en-US" altLang="en-US" sz="1200" b="0">
                <a:solidFill>
                  <a:srgbClr val="014EA1"/>
                </a:solidFill>
              </a:rPr>
              <a:pPr eaLnBrk="1" hangingPunct="1"/>
              <a:t>32</a:t>
            </a:fld>
            <a:endParaRPr lang="en-US" altLang="en-US" sz="1200" b="0">
              <a:solidFill>
                <a:srgbClr val="014EA1"/>
              </a:solidFill>
            </a:endParaRPr>
          </a:p>
        </p:txBody>
      </p:sp>
    </p:spTree>
    <p:extLst>
      <p:ext uri="{BB962C8B-B14F-4D97-AF65-F5344CB8AC3E}">
        <p14:creationId xmlns:p14="http://schemas.microsoft.com/office/powerpoint/2010/main" val="3141582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information and credits.</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33</a:t>
            </a:fld>
            <a:endParaRPr lang="en-US"/>
          </a:p>
        </p:txBody>
      </p:sp>
    </p:spTree>
    <p:extLst>
      <p:ext uri="{BB962C8B-B14F-4D97-AF65-F5344CB8AC3E}">
        <p14:creationId xmlns:p14="http://schemas.microsoft.com/office/powerpoint/2010/main" val="4068979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view</a:t>
            </a:r>
            <a:r>
              <a:rPr lang="en-US" baseline="0" dirty="0" smtClean="0"/>
              <a:t> a more detailed map of the HRECOS system, click on the HRECOS site map link when showing the PowerPoint (link will not work in Edit mode). Then click on the full page icon in the upper right hand corner of the small map. Once in full page mode, enlarge and move the map around as needed.</a:t>
            </a:r>
          </a:p>
          <a:p>
            <a:r>
              <a:rPr lang="en-US" b="1" baseline="0" dirty="0" smtClean="0"/>
              <a:t>ENLARGING AND MOVING MAP AROUND IS FLUKY!</a:t>
            </a:r>
            <a:endParaRPr lang="en-US" b="1" dirty="0"/>
          </a:p>
        </p:txBody>
      </p:sp>
      <p:sp>
        <p:nvSpPr>
          <p:cNvPr id="4" name="Slide Number Placeholder 3"/>
          <p:cNvSpPr>
            <a:spLocks noGrp="1"/>
          </p:cNvSpPr>
          <p:nvPr>
            <p:ph type="sldNum" sz="quarter" idx="10"/>
          </p:nvPr>
        </p:nvSpPr>
        <p:spPr/>
        <p:txBody>
          <a:bodyPr/>
          <a:lstStyle/>
          <a:p>
            <a:fld id="{AFC2745C-974B-44A5-9950-B8B52E817D62}" type="slidenum">
              <a:rPr lang="en-US" smtClean="0"/>
              <a:t>34</a:t>
            </a:fld>
            <a:endParaRPr lang="en-US"/>
          </a:p>
        </p:txBody>
      </p:sp>
    </p:spTree>
    <p:extLst>
      <p:ext uri="{BB962C8B-B14F-4D97-AF65-F5344CB8AC3E}">
        <p14:creationId xmlns:p14="http://schemas.microsoft.com/office/powerpoint/2010/main" val="1802853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Details</a:t>
            </a:r>
            <a:r>
              <a:rPr lang="en-US" baseline="0" dirty="0" smtClean="0"/>
              <a:t> about stations, the data recorded, the time periods for which data is available, and other information can be viewed on the U.S. Geological Survey’s Water Data for the Nation website. Clicking on a site icon on the HRECOS interface brings up identifying information for that site </a:t>
            </a:r>
            <a:r>
              <a:rPr lang="en-US" b="1" baseline="0" dirty="0" smtClean="0"/>
              <a:t>CLICK</a:t>
            </a:r>
            <a:r>
              <a:rPr lang="en-US" baseline="0" dirty="0" smtClean="0"/>
              <a:t>. Clicking on the site ID number goes to the USGS website </a:t>
            </a:r>
            <a:r>
              <a:rPr lang="en-US" b="1" baseline="0" dirty="0" smtClean="0"/>
              <a:t>CLICK </a:t>
            </a:r>
            <a:r>
              <a:rPr lang="en-US" baseline="0" dirty="0" smtClean="0"/>
              <a:t>and loads a legacy real-time page – an older version - for the station. Wait a few seconds for the current page to load automatically. One can bring up individual graphs for any of the parameters measured at the station. Scroll down </a:t>
            </a:r>
            <a:r>
              <a:rPr lang="en-US" b="1" baseline="0" dirty="0" smtClean="0"/>
              <a:t>CLICK</a:t>
            </a:r>
            <a:r>
              <a:rPr lang="en-US" baseline="0" dirty="0" smtClean="0"/>
              <a:t> for a table listing those parameters and the time periods during which data for each are available. Use the table to select the desired parameter(s) to graph.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35</a:t>
            </a:fld>
            <a:endParaRPr lang="en-US"/>
          </a:p>
        </p:txBody>
      </p:sp>
    </p:spTree>
    <p:extLst>
      <p:ext uri="{BB962C8B-B14F-4D97-AF65-F5344CB8AC3E}">
        <p14:creationId xmlns:p14="http://schemas.microsoft.com/office/powerpoint/2010/main" val="4094373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a:t>
            </a:r>
            <a:r>
              <a:rPr lang="en-US" baseline="0" dirty="0" smtClean="0"/>
              <a:t> s</a:t>
            </a:r>
            <a:r>
              <a:rPr lang="en-US" dirty="0" smtClean="0"/>
              <a:t>ome of the stations in the HRECOS network</a:t>
            </a:r>
            <a:r>
              <a:rPr lang="en-US" baseline="0" dirty="0" smtClean="0"/>
              <a:t> are collected and posted by the National Estuarine Research Reserve System (NERRS). </a:t>
            </a:r>
            <a:r>
              <a:rPr lang="en-US" dirty="0" smtClean="0"/>
              <a:t>Details</a:t>
            </a:r>
            <a:r>
              <a:rPr lang="en-US" baseline="0" dirty="0" smtClean="0"/>
              <a:t> about those stations, the data recorded, the time periods for which data is available, and other information can be viewed on the NERRS Centralized Data Management Office (CDMO) website.  Clicking on a NERRS site icon on the HRECOS interface brings up identifying information for that site </a:t>
            </a:r>
            <a:r>
              <a:rPr lang="en-US" b="1" baseline="0" dirty="0" smtClean="0"/>
              <a:t>CLICK</a:t>
            </a:r>
            <a:r>
              <a:rPr lang="en-US" baseline="0" dirty="0" smtClean="0"/>
              <a:t>. Clicking on the site partner link goes to the CDMO website </a:t>
            </a:r>
            <a:r>
              <a:rPr lang="en-US" b="1" baseline="0" dirty="0" smtClean="0"/>
              <a:t>CLICK. </a:t>
            </a:r>
            <a:r>
              <a:rPr lang="en-US" baseline="0" dirty="0" smtClean="0"/>
              <a:t>Move the cursor over the View/Download Data map and click</a:t>
            </a:r>
            <a:r>
              <a:rPr lang="en-US" b="1" baseline="0" dirty="0" smtClean="0"/>
              <a:t> </a:t>
            </a:r>
            <a:r>
              <a:rPr lang="en-US" b="1" baseline="0" dirty="0" err="1" smtClean="0"/>
              <a:t>CLICK</a:t>
            </a:r>
            <a:r>
              <a:rPr lang="en-US" baseline="0" dirty="0" smtClean="0"/>
              <a:t>. Scroll down to the Data Graphing and Export System option and click on Launch </a:t>
            </a:r>
            <a:r>
              <a:rPr lang="en-US" b="1" baseline="0" dirty="0" smtClean="0"/>
              <a:t>CLICK</a:t>
            </a:r>
            <a:r>
              <a:rPr lang="en-US" baseline="0" dirty="0" smtClean="0"/>
              <a:t>. On the map of Research Reserve sites, click on Hudson River, NY. </a:t>
            </a:r>
            <a:r>
              <a:rPr lang="en-US" b="1" baseline="0" dirty="0" smtClean="0"/>
              <a:t>CLICK</a:t>
            </a:r>
            <a:r>
              <a:rPr lang="en-US" baseline="0" dirty="0" smtClean="0"/>
              <a:t> Scroll through the list of stations and click on the choice desired to open a popup window. Hit the Click to Select button in the window. </a:t>
            </a:r>
            <a:r>
              <a:rPr lang="en-US" b="1" baseline="0" dirty="0" smtClean="0"/>
              <a:t>CLICK</a:t>
            </a:r>
            <a:r>
              <a:rPr lang="en-US" baseline="0" dirty="0" smtClean="0"/>
              <a:t> On the Choose Data page click on the graph icon. </a:t>
            </a:r>
            <a:r>
              <a:rPr lang="en-US" b="1" baseline="0" dirty="0" smtClean="0"/>
              <a:t>CLICK 2X </a:t>
            </a:r>
            <a:r>
              <a:rPr lang="en-US" b="0" baseline="0" dirty="0" smtClean="0"/>
              <a:t>The interface that </a:t>
            </a:r>
            <a:r>
              <a:rPr lang="en-US" baseline="0" dirty="0" smtClean="0"/>
              <a:t>appears allows one to choose from the Hudson River stations, select parameter(s), and specify a time period. In this example selections were made to compare dissolved oxygen levels with total photosynthetic radiation in early August 2023. </a:t>
            </a:r>
            <a:r>
              <a:rPr lang="en-US" b="1" baseline="0" dirty="0" smtClean="0"/>
              <a:t>CLICK</a:t>
            </a:r>
            <a:r>
              <a:rPr lang="en-US" baseline="0" dirty="0" smtClean="0"/>
              <a:t> to see graph.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36</a:t>
            </a:fld>
            <a:endParaRPr lang="en-US"/>
          </a:p>
        </p:txBody>
      </p:sp>
    </p:spTree>
    <p:extLst>
      <p:ext uri="{BB962C8B-B14F-4D97-AF65-F5344CB8AC3E}">
        <p14:creationId xmlns:p14="http://schemas.microsoft.com/office/powerpoint/2010/main" val="415426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This</a:t>
            </a:r>
            <a:r>
              <a:rPr lang="en-US" baseline="0" dirty="0" smtClean="0">
                <a:solidFill>
                  <a:schemeClr val="tx1"/>
                </a:solidFill>
              </a:rPr>
              <a:t> graph covers nearly a month, the length of the lunar cycle. It shows water level as depth; the twice daily high and low tides are visible. Tide heights vary quite a bit. So does the tidal range – the difference between high and low tide heights. Tidal range varies based on the lunar cycle. Neap tides are less extreme – they occur at first and last quarter moons because the gravitational pulls of the moon and sun are at right angles then. Spring tides are more extreme – they occur at new and full moons, when the moon and sun are in a line with earth, and their gravitational pulls are working together. </a:t>
            </a:r>
            <a:r>
              <a:rPr lang="en-US" b="1" baseline="0" dirty="0" smtClean="0">
                <a:solidFill>
                  <a:schemeClr val="tx1"/>
                </a:solidFill>
              </a:rPr>
              <a:t>CLICK 4x  </a:t>
            </a:r>
            <a:r>
              <a:rPr lang="en-US" baseline="0" dirty="0" smtClean="0">
                <a:solidFill>
                  <a:schemeClr val="tx1"/>
                </a:solidFill>
              </a:rPr>
              <a:t>to see the moon phases and the range (in feet) between the high and low tides at the times of neap and spring tides. </a:t>
            </a:r>
            <a:r>
              <a:rPr lang="en-US" b="1" baseline="0" dirty="0" smtClean="0">
                <a:solidFill>
                  <a:schemeClr val="tx1"/>
                </a:solidFill>
              </a:rPr>
              <a:t>Note: </a:t>
            </a:r>
            <a:r>
              <a:rPr lang="en-US" baseline="0" dirty="0" smtClean="0">
                <a:solidFill>
                  <a:schemeClr val="tx1"/>
                </a:solidFill>
              </a:rPr>
              <a:t>Depending on the parameters selected, the graph legend may cite a datum, a standard reference against which the parameter is measured. In this case it’s NAVD 1988, the </a:t>
            </a:r>
            <a:r>
              <a:rPr lang="en-US" dirty="0" smtClean="0"/>
              <a:t>North American Vertical Datum of 1988 from which measurements</a:t>
            </a:r>
            <a:r>
              <a:rPr lang="en-US" baseline="0" dirty="0" smtClean="0"/>
              <a:t> of height are made.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FC35A3A5-519C-4FBD-9933-E06EE9B07A3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6495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 shows</a:t>
            </a:r>
            <a:r>
              <a:rPr lang="en-US" baseline="0" dirty="0"/>
              <a:t> wind gusts at the end of the Piermont Pier during Hurricane Sandy. 79.5 knots equals about 91 miles per hour. </a:t>
            </a:r>
            <a:r>
              <a:rPr lang="en-US" b="1" i="0" baseline="0" dirty="0" smtClean="0">
                <a:solidFill>
                  <a:schemeClr val="tx1"/>
                </a:solidFill>
              </a:rPr>
              <a:t>CLICK</a:t>
            </a:r>
            <a:r>
              <a:rPr lang="en-US" b="1" i="1" baseline="0" dirty="0" smtClean="0">
                <a:solidFill>
                  <a:schemeClr val="tx1"/>
                </a:solidFill>
              </a:rPr>
              <a:t> </a:t>
            </a:r>
            <a:r>
              <a:rPr lang="en-US" b="0" i="0" baseline="0" dirty="0">
                <a:solidFill>
                  <a:schemeClr val="tx1"/>
                </a:solidFill>
              </a:rPr>
              <a:t>to see picture of conditions on the pier before the storm reached its peak.</a:t>
            </a:r>
          </a:p>
          <a:p>
            <a:r>
              <a:rPr lang="en-US" b="0" i="0" baseline="0" dirty="0">
                <a:solidFill>
                  <a:schemeClr val="tx1"/>
                </a:solidFill>
              </a:rPr>
              <a:t>Historical data can be accessed through many remote sensing systems, allowing one to view the impacts </a:t>
            </a:r>
            <a:r>
              <a:rPr lang="en-US" b="0" i="0" baseline="0" dirty="0" smtClean="0">
                <a:solidFill>
                  <a:schemeClr val="tx1"/>
                </a:solidFill>
              </a:rPr>
              <a:t>of past </a:t>
            </a:r>
            <a:r>
              <a:rPr lang="en-US" b="0" i="0" baseline="0" dirty="0">
                <a:solidFill>
                  <a:schemeClr val="tx1"/>
                </a:solidFill>
              </a:rPr>
              <a:t>events such as Sandy.</a:t>
            </a:r>
            <a:endParaRPr lang="en-US" b="0" i="0" dirty="0">
              <a:solidFill>
                <a:schemeClr val="tx1"/>
              </a:solidFill>
            </a:endParaRPr>
          </a:p>
        </p:txBody>
      </p:sp>
      <p:sp>
        <p:nvSpPr>
          <p:cNvPr id="4" name="Slide Number Placeholder 3"/>
          <p:cNvSpPr>
            <a:spLocks noGrp="1"/>
          </p:cNvSpPr>
          <p:nvPr>
            <p:ph type="sldNum" sz="quarter" idx="10"/>
          </p:nvPr>
        </p:nvSpPr>
        <p:spPr/>
        <p:txBody>
          <a:bodyPr/>
          <a:lstStyle/>
          <a:p>
            <a:fld id="{AFC2745C-974B-44A5-9950-B8B52E817D62}" type="slidenum">
              <a:rPr lang="en-US" smtClean="0"/>
              <a:t>5</a:t>
            </a:fld>
            <a:endParaRPr lang="en-US"/>
          </a:p>
        </p:txBody>
      </p:sp>
    </p:spTree>
    <p:extLst>
      <p:ext uri="{BB962C8B-B14F-4D97-AF65-F5344CB8AC3E}">
        <p14:creationId xmlns:p14="http://schemas.microsoft.com/office/powerpoint/2010/main" val="310816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screenshot</a:t>
            </a:r>
            <a:r>
              <a:rPr lang="en-US" baseline="0" dirty="0"/>
              <a:t> of </a:t>
            </a:r>
            <a:r>
              <a:rPr lang="en-US" dirty="0"/>
              <a:t>the HRECOS home </a:t>
            </a:r>
            <a:r>
              <a:rPr lang="en-US" dirty="0" smtClean="0"/>
              <a:t>page</a:t>
            </a:r>
            <a:r>
              <a:rPr lang="en-US" baseline="0" dirty="0" smtClean="0"/>
              <a:t> with links to various resources available on the website.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6</a:t>
            </a:fld>
            <a:endParaRPr lang="en-US"/>
          </a:p>
        </p:txBody>
      </p:sp>
    </p:spTree>
    <p:extLst>
      <p:ext uri="{BB962C8B-B14F-4D97-AF65-F5344CB8AC3E}">
        <p14:creationId xmlns:p14="http://schemas.microsoft.com/office/powerpoint/2010/main" val="361821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 shot shows</a:t>
            </a:r>
            <a:r>
              <a:rPr lang="en-US" baseline="0" dirty="0"/>
              <a:t> the HRECOS current conditions page. If desired, </a:t>
            </a:r>
            <a:r>
              <a:rPr lang="en-US" b="0" i="0" baseline="0" dirty="0" smtClean="0"/>
              <a:t>click on the hyperlink </a:t>
            </a:r>
            <a:r>
              <a:rPr lang="en-US" baseline="0" dirty="0" smtClean="0"/>
              <a:t>in </a:t>
            </a:r>
            <a:r>
              <a:rPr lang="en-US" baseline="0" dirty="0"/>
              <a:t>the title </a:t>
            </a:r>
            <a:r>
              <a:rPr lang="en-US" baseline="0" dirty="0" smtClean="0"/>
              <a:t>to </a:t>
            </a:r>
            <a:r>
              <a:rPr lang="en-US" baseline="0" dirty="0"/>
              <a:t>go to </a:t>
            </a:r>
            <a:r>
              <a:rPr lang="en-US" baseline="0" dirty="0" smtClean="0"/>
              <a:t>this </a:t>
            </a:r>
            <a:r>
              <a:rPr lang="en-US" baseline="0" dirty="0"/>
              <a:t>HRECOS </a:t>
            </a:r>
            <a:r>
              <a:rPr lang="en-US" baseline="0" dirty="0" smtClean="0"/>
              <a:t>interface</a:t>
            </a:r>
            <a:r>
              <a:rPr lang="en-US" baseline="0" dirty="0"/>
              <a:t>. Then manipulate it to see the capabilities of the system</a:t>
            </a:r>
            <a:r>
              <a:rPr lang="en-US" baseline="0" dirty="0" smtClean="0"/>
              <a:t>. In the example shown in this slide’s screenshots, </a:t>
            </a:r>
            <a:r>
              <a:rPr lang="en-US" b="1" i="0" baseline="0" dirty="0" smtClean="0"/>
              <a:t>CLICK </a:t>
            </a:r>
            <a:r>
              <a:rPr lang="en-US" b="0" i="0" baseline="0" dirty="0" smtClean="0"/>
              <a:t>to show selection of Station (Poughkeepsie).</a:t>
            </a:r>
            <a:r>
              <a:rPr lang="en-US" b="1" i="0" baseline="0" dirty="0" smtClean="0"/>
              <a:t> CLICK </a:t>
            </a:r>
            <a:r>
              <a:rPr lang="en-US" b="0" i="0" baseline="0" dirty="0" smtClean="0"/>
              <a:t>again to show selection of Hydrologic Parameter (elevation = water level). </a:t>
            </a:r>
            <a:r>
              <a:rPr lang="en-US" b="1" i="0" baseline="0" dirty="0" smtClean="0"/>
              <a:t>CLICK</a:t>
            </a:r>
            <a:r>
              <a:rPr lang="en-US" b="0" i="0" baseline="0" dirty="0" smtClean="0"/>
              <a:t> a third time to show selection of a specific date range (</a:t>
            </a:r>
            <a:r>
              <a:rPr lang="en-US" altLang="en-US" sz="900" b="0" dirty="0" smtClean="0">
                <a:solidFill>
                  <a:schemeClr val="bg1"/>
                </a:solidFill>
                <a:latin typeface="+mn-lt"/>
              </a:rPr>
              <a:t>2023-10-20 to 2023-10-24). </a:t>
            </a:r>
            <a:r>
              <a:rPr lang="en-US" b="1" i="0" baseline="0" dirty="0" smtClean="0"/>
              <a:t>CLICK </a:t>
            </a:r>
            <a:r>
              <a:rPr lang="en-US" b="0" i="0" baseline="0" dirty="0" smtClean="0"/>
              <a:t>Now</a:t>
            </a:r>
            <a:r>
              <a:rPr lang="en-US" b="1" i="0" baseline="0" dirty="0" smtClean="0"/>
              <a:t> </a:t>
            </a:r>
            <a:r>
              <a:rPr lang="en-US" b="0" i="0" baseline="0" dirty="0" smtClean="0"/>
              <a:t>click on Show Graph. </a:t>
            </a:r>
            <a:r>
              <a:rPr lang="en-US" b="1" i="0" baseline="0" dirty="0" smtClean="0"/>
              <a:t>CLICK </a:t>
            </a:r>
            <a:r>
              <a:rPr lang="en-US" b="0" baseline="0" dirty="0" smtClean="0"/>
              <a:t>Note </a:t>
            </a:r>
            <a:r>
              <a:rPr lang="en-US" baseline="0" dirty="0" smtClean="0"/>
              <a:t>the </a:t>
            </a:r>
            <a:r>
              <a:rPr lang="en-US" baseline="0" dirty="0"/>
              <a:t>rising and falling pattern of water </a:t>
            </a:r>
            <a:r>
              <a:rPr lang="en-US" baseline="0" dirty="0" smtClean="0"/>
              <a:t>elevation. Ask students what causes that pattern. </a:t>
            </a:r>
            <a:r>
              <a:rPr lang="en-US" b="1" baseline="0" dirty="0" smtClean="0"/>
              <a:t>CLICK</a:t>
            </a:r>
            <a:r>
              <a:rPr lang="en-US" baseline="0" dirty="0" smtClean="0"/>
              <a:t> to show answer: high and low tides; </a:t>
            </a:r>
            <a:r>
              <a:rPr lang="en-US" baseline="0" dirty="0"/>
              <a:t>more on that later. </a:t>
            </a:r>
            <a:r>
              <a:rPr lang="en-US" b="1" baseline="0" dirty="0" smtClean="0"/>
              <a:t>Note</a:t>
            </a:r>
            <a:r>
              <a:rPr lang="en-US" baseline="0" dirty="0" smtClean="0"/>
              <a:t>: Water </a:t>
            </a:r>
            <a:r>
              <a:rPr lang="en-US" baseline="0" dirty="0"/>
              <a:t>level may be indicated by </a:t>
            </a:r>
            <a:r>
              <a:rPr lang="en-US" baseline="0" dirty="0" smtClean="0"/>
              <a:t>Gage Height or Elevation </a:t>
            </a:r>
            <a:r>
              <a:rPr lang="en-US" baseline="0" dirty="0"/>
              <a:t>parameters. The latter is used where elevations have been surveyed to actual sea level; that is not the case for data shown by selecting the </a:t>
            </a:r>
            <a:r>
              <a:rPr lang="en-US" baseline="0" dirty="0" smtClean="0"/>
              <a:t>Gage Height </a:t>
            </a:r>
            <a:r>
              <a:rPr lang="en-US" baseline="0" dirty="0"/>
              <a:t>parameter. </a:t>
            </a:r>
            <a:r>
              <a:rPr lang="en-US" baseline="0" dirty="0" smtClean="0"/>
              <a:t>Older water level data at some stations may be limited to Gage Height. Note: A more detailed map of HRECOS station sites is available; see Appendix Slide 1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7</a:t>
            </a:fld>
            <a:endParaRPr lang="en-US"/>
          </a:p>
        </p:txBody>
      </p:sp>
    </p:spTree>
    <p:extLst>
      <p:ext uri="{BB962C8B-B14F-4D97-AF65-F5344CB8AC3E}">
        <p14:creationId xmlns:p14="http://schemas.microsoft.com/office/powerpoint/2010/main" val="1736514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i="0" baseline="0" dirty="0" smtClean="0"/>
              <a:t>The HRECOS interface allows users to compare data for different stations and to look at how parameters might influence one another. </a:t>
            </a:r>
            <a:r>
              <a:rPr lang="en-US" altLang="en-US" sz="900" b="0" dirty="0" smtClean="0">
                <a:solidFill>
                  <a:schemeClr val="bg1"/>
                </a:solidFill>
                <a:latin typeface="+mn-lt"/>
              </a:rPr>
              <a:t>Water elevations 10/22-10/23 were lower than on days before and after. C</a:t>
            </a:r>
            <a:r>
              <a:rPr lang="en-US" sz="900" b="0" dirty="0" smtClean="0">
                <a:solidFill>
                  <a:schemeClr val="bg1"/>
                </a:solidFill>
                <a:latin typeface="+mn-lt"/>
              </a:rPr>
              <a:t>ompare data for other parameters and stations to see why. </a:t>
            </a:r>
            <a:r>
              <a:rPr lang="en-US" sz="900" b="1" dirty="0" smtClean="0">
                <a:solidFill>
                  <a:schemeClr val="bg1"/>
                </a:solidFill>
                <a:latin typeface="+mn-lt"/>
              </a:rPr>
              <a:t>CLICK</a:t>
            </a:r>
            <a:r>
              <a:rPr lang="en-US" sz="900" b="0" dirty="0" smtClean="0">
                <a:solidFill>
                  <a:schemeClr val="bg1"/>
                </a:solidFill>
                <a:latin typeface="+mn-lt"/>
              </a:rPr>
              <a:t> </a:t>
            </a:r>
            <a:r>
              <a:rPr lang="en-US" baseline="0" dirty="0" smtClean="0"/>
              <a:t>to view the interface and selection of wind gusts from the meteorological parameters.</a:t>
            </a:r>
            <a:r>
              <a:rPr lang="en-US" altLang="en-US" sz="900" dirty="0" smtClean="0">
                <a:solidFill>
                  <a:schemeClr val="bg1"/>
                </a:solidFill>
              </a:rPr>
              <a:t> Strong winds can sometimes impact water levels in the Hudson. </a:t>
            </a:r>
            <a:r>
              <a:rPr lang="en-US" altLang="en-US" sz="900" b="1" baseline="0" dirty="0" smtClean="0">
                <a:solidFill>
                  <a:schemeClr val="bg1"/>
                </a:solidFill>
              </a:rPr>
              <a:t>CLICK</a:t>
            </a:r>
            <a:r>
              <a:rPr lang="en-US" altLang="en-US" sz="900" baseline="0" dirty="0" smtClean="0">
                <a:solidFill>
                  <a:schemeClr val="bg1"/>
                </a:solidFill>
              </a:rPr>
              <a:t> for next slide. </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8</a:t>
            </a:fld>
            <a:endParaRPr lang="en-US"/>
          </a:p>
        </p:txBody>
      </p:sp>
    </p:spTree>
    <p:extLst>
      <p:ext uri="{BB962C8B-B14F-4D97-AF65-F5344CB8AC3E}">
        <p14:creationId xmlns:p14="http://schemas.microsoft.com/office/powerpoint/2010/main" val="156966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rPr>
              <a:t>Data is missing because the Poughkeepsie station lacks an anemometer to measure wind speed. Other stations have them. </a:t>
            </a:r>
            <a:r>
              <a:rPr lang="en-US" sz="900" b="1" dirty="0" smtClean="0">
                <a:solidFill>
                  <a:schemeClr val="bg1"/>
                </a:solidFill>
              </a:rPr>
              <a:t>CLICK</a:t>
            </a:r>
            <a:r>
              <a:rPr lang="en-US" sz="900" dirty="0" smtClean="0">
                <a:solidFill>
                  <a:schemeClr val="bg1"/>
                </a:solidFill>
              </a:rPr>
              <a:t> Select Pier 84 at New York. </a:t>
            </a:r>
            <a:r>
              <a:rPr lang="en-US" sz="900" b="1" dirty="0" smtClean="0">
                <a:solidFill>
                  <a:schemeClr val="bg1"/>
                </a:solidFill>
              </a:rPr>
              <a:t>CLICK</a:t>
            </a:r>
            <a:r>
              <a:rPr lang="en-US" sz="900" dirty="0" smtClean="0">
                <a:solidFill>
                  <a:schemeClr val="bg1"/>
                </a:solidFill>
              </a:rPr>
              <a:t> Show graph. (</a:t>
            </a:r>
            <a:r>
              <a:rPr lang="en-US" sz="900" b="1" dirty="0" smtClean="0">
                <a:solidFill>
                  <a:schemeClr val="bg1"/>
                </a:solidFill>
              </a:rPr>
              <a:t>Note: </a:t>
            </a:r>
            <a:r>
              <a:rPr lang="en-US" sz="900" dirty="0" smtClean="0">
                <a:solidFill>
                  <a:schemeClr val="bg1"/>
                </a:solidFill>
              </a:rPr>
              <a:t>Plots of some selected parameters have been left out to</a:t>
            </a:r>
            <a:r>
              <a:rPr lang="en-US" sz="900" baseline="0" dirty="0" smtClean="0">
                <a:solidFill>
                  <a:schemeClr val="bg1"/>
                </a:solidFill>
              </a:rPr>
              <a:t> simplify this </a:t>
            </a:r>
            <a:r>
              <a:rPr lang="en-US" sz="900" baseline="0" dirty="0" smtClean="0">
                <a:solidFill>
                  <a:schemeClr val="bg1"/>
                </a:solidFill>
              </a:rPr>
              <a:t>and some </a:t>
            </a:r>
            <a:r>
              <a:rPr lang="en-US" sz="900" baseline="0" dirty="0" smtClean="0">
                <a:solidFill>
                  <a:schemeClr val="bg1"/>
                </a:solidFill>
              </a:rPr>
              <a:t>subsequent graphs. Those parameters are grayed out in the graph legends). </a:t>
            </a:r>
            <a:r>
              <a:rPr lang="en-US" sz="900" dirty="0" smtClean="0">
                <a:solidFill>
                  <a:schemeClr val="bg1"/>
                </a:solidFill>
              </a:rPr>
              <a:t>Wind gusts (orange plot) averaged 20-30 knots (23-35 miles per hour) over 10/22-10/23. Let’s add wind direction to the graph.</a:t>
            </a:r>
            <a:r>
              <a:rPr lang="en-US" sz="900" b="1" dirty="0" smtClean="0">
                <a:solidFill>
                  <a:schemeClr val="bg1"/>
                </a:solidFill>
              </a:rPr>
              <a:t> CLICK</a:t>
            </a:r>
            <a:r>
              <a:rPr lang="en-US" sz="900" dirty="0" smtClean="0">
                <a:solidFill>
                  <a:schemeClr val="bg1"/>
                </a:solidFill>
              </a:rPr>
              <a:t>  Wind direction (in degrees from north and now the orange plot) was mainly from the west and north.</a:t>
            </a:r>
            <a:r>
              <a:rPr lang="en-US" sz="900" b="1" dirty="0" smtClean="0">
                <a:solidFill>
                  <a:schemeClr val="bg1"/>
                </a:solidFill>
              </a:rPr>
              <a:t> CLICK</a:t>
            </a:r>
            <a:r>
              <a:rPr lang="en-US" sz="900" dirty="0" smtClean="0">
                <a:solidFill>
                  <a:schemeClr val="bg1"/>
                </a:solidFill>
              </a:rPr>
              <a:t> Lengthy periods of strong west to north winds push water down the river and away from the seacoast, lowering water levels in the Hudson. </a:t>
            </a:r>
            <a:r>
              <a:rPr lang="en-US" sz="900" b="1" dirty="0" smtClean="0">
                <a:solidFill>
                  <a:schemeClr val="bg1"/>
                </a:solidFill>
              </a:rPr>
              <a:t>CLICK</a:t>
            </a:r>
            <a:r>
              <a:rPr lang="en-US" sz="900" dirty="0" smtClean="0">
                <a:solidFill>
                  <a:schemeClr val="bg1"/>
                </a:solidFill>
              </a:rPr>
              <a:t> When extreme, as</a:t>
            </a:r>
            <a:r>
              <a:rPr lang="en-US" sz="900" baseline="0" dirty="0" smtClean="0">
                <a:solidFill>
                  <a:schemeClr val="bg1"/>
                </a:solidFill>
              </a:rPr>
              <a:t> shown here at </a:t>
            </a:r>
            <a:r>
              <a:rPr lang="en-US" sz="900" baseline="0" dirty="0" err="1" smtClean="0">
                <a:solidFill>
                  <a:schemeClr val="bg1"/>
                </a:solidFill>
              </a:rPr>
              <a:t>Esopus</a:t>
            </a:r>
            <a:r>
              <a:rPr lang="en-US" sz="900" baseline="0" dirty="0" smtClean="0">
                <a:solidFill>
                  <a:schemeClr val="bg1"/>
                </a:solidFill>
              </a:rPr>
              <a:t> Meadows in Ulster County, </a:t>
            </a:r>
            <a:r>
              <a:rPr lang="en-US" sz="900" dirty="0" smtClean="0">
                <a:solidFill>
                  <a:schemeClr val="bg1"/>
                </a:solidFill>
              </a:rPr>
              <a:t>these are called blowout tides</a:t>
            </a:r>
            <a:r>
              <a:rPr lang="en-US" sz="900" baseline="0" dirty="0" smtClean="0">
                <a:solidFill>
                  <a:schemeClr val="bg1"/>
                </a:solidFill>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baseline="0" dirty="0" smtClean="0">
                <a:solidFill>
                  <a:schemeClr val="bg1"/>
                </a:solidFill>
              </a:rPr>
              <a:t>Note</a:t>
            </a:r>
            <a:r>
              <a:rPr lang="en-US" sz="900" baseline="0" dirty="0" smtClean="0">
                <a:solidFill>
                  <a:schemeClr val="bg1"/>
                </a:solidFill>
              </a:rPr>
              <a:t>: The missing data message appears most often when a station is not equipped with the sensor necessary to measure the chosen parameter or when it was offline on the dates requested. Depending on the station, the parameters measured and the period of record can be determined by going to the US Geological Survey or NOAA National Estuarine Research Reserve System data interface. Select a site from the Station dropdown menu or click on the site icon shown on the map, and then on the Site ID number (for USGS) or the NERRS link in the pop-up window. See Appendix Slides 2 and 3 for detailed explanations. </a:t>
            </a:r>
            <a:endParaRPr lang="en-US" sz="900" dirty="0" smtClean="0">
              <a:solidFill>
                <a:schemeClr val="bg1"/>
              </a:solidFill>
            </a:endParaRPr>
          </a:p>
          <a:p>
            <a:endParaRPr lang="en-US" sz="9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9</a:t>
            </a:fld>
            <a:endParaRPr lang="en-US"/>
          </a:p>
        </p:txBody>
      </p:sp>
    </p:spTree>
    <p:extLst>
      <p:ext uri="{BB962C8B-B14F-4D97-AF65-F5344CB8AC3E}">
        <p14:creationId xmlns:p14="http://schemas.microsoft.com/office/powerpoint/2010/main" val="3108470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
            <a:ext cx="6858000" cy="1377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760">
              <a:solidFill>
                <a:prstClr val="white"/>
              </a:solidFill>
            </a:endParaRPr>
          </a:p>
        </p:txBody>
      </p:sp>
      <p:sp>
        <p:nvSpPr>
          <p:cNvPr id="5" name="Rectangle 4"/>
          <p:cNvSpPr/>
          <p:nvPr userDrawn="1"/>
        </p:nvSpPr>
        <p:spPr>
          <a:xfrm>
            <a:off x="0" y="-2"/>
            <a:ext cx="6858000" cy="3714752"/>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endParaRPr>
          </a:p>
        </p:txBody>
      </p:sp>
      <p:sp>
        <p:nvSpPr>
          <p:cNvPr id="8" name="Rectangle 7"/>
          <p:cNvSpPr/>
          <p:nvPr userDrawn="1"/>
        </p:nvSpPr>
        <p:spPr>
          <a:xfrm rot="10800000" flipV="1">
            <a:off x="0" y="3790950"/>
            <a:ext cx="6858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3746" tIns="150876" rIns="0" bIns="205740" rtlCol="0" anchor="t" anchorCtr="0"/>
          <a:lstStyle/>
          <a:p>
            <a:pPr marL="161624" defTabSz="514337">
              <a:tabLst>
                <a:tab pos="6590838" algn="r"/>
              </a:tabLst>
              <a:defRPr/>
            </a:pPr>
            <a:endParaRPr lang="en-US" sz="1050" b="1" dirty="0">
              <a:solidFill>
                <a:srgbClr val="002D73"/>
              </a:solidFill>
              <a:latin typeface="Arial" panose="020B0604020202020204" pitchFamily="34" charset="0"/>
              <a:cs typeface="Arial" panose="020B0604020202020204" pitchFamily="34" charset="0"/>
            </a:endParaRPr>
          </a:p>
        </p:txBody>
      </p:sp>
      <p:sp>
        <p:nvSpPr>
          <p:cNvPr id="14" name="Rectangle 13"/>
          <p:cNvSpPr/>
          <p:nvPr userDrawn="1"/>
        </p:nvSpPr>
        <p:spPr>
          <a:xfrm>
            <a:off x="0" y="3714750"/>
            <a:ext cx="6858000" cy="7620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6466" y="223702"/>
            <a:ext cx="2900633" cy="910019"/>
          </a:xfrm>
          <a:prstGeom prst="rect">
            <a:avLst/>
          </a:prstGeom>
        </p:spPr>
      </p:pic>
      <p:sp>
        <p:nvSpPr>
          <p:cNvPr id="2" name="Title 1"/>
          <p:cNvSpPr>
            <a:spLocks noGrp="1"/>
          </p:cNvSpPr>
          <p:nvPr>
            <p:ph type="ctrTitle"/>
          </p:nvPr>
        </p:nvSpPr>
        <p:spPr>
          <a:xfrm>
            <a:off x="342900" y="1377387"/>
            <a:ext cx="6300788" cy="1106257"/>
          </a:xfrm>
        </p:spPr>
        <p:txBody>
          <a:bodyPr anchor="b">
            <a:normAutofit/>
          </a:bodyPr>
          <a:lstStyle>
            <a:lvl1pPr algn="l">
              <a:defRPr sz="3000">
                <a:solidFill>
                  <a:schemeClr val="bg1">
                    <a:lumMod val="9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342900" y="2628339"/>
            <a:ext cx="6300788" cy="911087"/>
          </a:xfrm>
        </p:spPr>
        <p:txBody>
          <a:bodyPr>
            <a:normAutofit/>
          </a:bodyPr>
          <a:lstStyle>
            <a:lvl1pPr marL="0" indent="0" algn="l">
              <a:buNone/>
              <a:defRPr sz="2100" b="1">
                <a:solidFill>
                  <a:schemeClr val="bg1">
                    <a:lumMod val="95000"/>
                  </a:schemeClr>
                </a:solidFill>
              </a:defRPr>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3888977259"/>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1581668"/>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0" name="Rectangle 19"/>
          <p:cNvSpPr/>
          <p:nvPr userDrawn="1"/>
        </p:nvSpPr>
        <p:spPr>
          <a:xfrm>
            <a:off x="0" y="-1"/>
            <a:ext cx="6858000"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760">
              <a:solidFill>
                <a:prstClr val="white"/>
              </a:solidFill>
            </a:endParaRPr>
          </a:p>
        </p:txBody>
      </p:sp>
      <p:sp>
        <p:nvSpPr>
          <p:cNvPr id="2" name="Title 1"/>
          <p:cNvSpPr>
            <a:spLocks noGrp="1"/>
          </p:cNvSpPr>
          <p:nvPr>
            <p:ph type="title"/>
          </p:nvPr>
        </p:nvSpPr>
        <p:spPr>
          <a:xfrm>
            <a:off x="1" y="1621849"/>
            <a:ext cx="4000500" cy="2702503"/>
          </a:xfrm>
          <a:solidFill>
            <a:srgbClr val="002D73"/>
          </a:solidFill>
        </p:spPr>
        <p:txBody>
          <a:bodyPr lIns="365760" tIns="228600" rIns="365760" anchor="t" anchorCtr="0">
            <a:normAutofit/>
          </a:bodyPr>
          <a:lstStyle>
            <a:lvl1pPr>
              <a:lnSpc>
                <a:spcPct val="100000"/>
              </a:lnSpc>
              <a:defRPr sz="3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94335" y="3291840"/>
            <a:ext cx="3383280" cy="891540"/>
          </a:xfrm>
        </p:spPr>
        <p:txBody>
          <a:bodyPr>
            <a:normAutofit/>
          </a:bodyPr>
          <a:lstStyle>
            <a:lvl1pPr marL="0" indent="0">
              <a:buNone/>
              <a:defRPr sz="2100" b="1">
                <a:solidFill>
                  <a:schemeClr val="bg1"/>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en-US"/>
              <a:t>Click to edit Master text styles</a:t>
            </a:r>
          </a:p>
        </p:txBody>
      </p:sp>
      <p:sp>
        <p:nvSpPr>
          <p:cNvPr id="10" name="Rectangle 9"/>
          <p:cNvSpPr/>
          <p:nvPr userDrawn="1"/>
        </p:nvSpPr>
        <p:spPr>
          <a:xfrm rot="10800000" flipV="1">
            <a:off x="0" y="115493"/>
            <a:ext cx="6858000" cy="220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0574" tIns="34290" rIns="205740" rtlCol="0" anchor="ctr"/>
          <a:lstStyle/>
          <a:p>
            <a:pPr marL="161624" defTabSz="514337">
              <a:tabLst>
                <a:tab pos="6562561" algn="r"/>
              </a:tabLst>
              <a:defRPr/>
            </a:pPr>
            <a:r>
              <a:rPr lang="en-US" sz="900" b="1" dirty="0">
                <a:solidFill>
                  <a:srgbClr val="002D73"/>
                </a:solidFill>
                <a:latin typeface="Arial" panose="020B0604020202020204" pitchFamily="34" charset="0"/>
                <a:cs typeface="Arial" panose="020B0604020202020204" pitchFamily="34" charset="0"/>
              </a:rPr>
              <a:t>	</a:t>
            </a:r>
            <a:fld id="{6C929F40-DA27-4434-83D4-CC1331048D9E}" type="slidenum">
              <a:rPr lang="en-US" sz="900" b="1" smtClean="0">
                <a:solidFill>
                  <a:srgbClr val="002D73"/>
                </a:solidFill>
                <a:latin typeface="Arial" panose="020B0604020202020204" pitchFamily="34" charset="0"/>
                <a:cs typeface="Arial" panose="020B0604020202020204" pitchFamily="34" charset="0"/>
              </a:rPr>
              <a:pPr marL="161624" defTabSz="514337">
                <a:tabLst>
                  <a:tab pos="6562561" algn="r"/>
                </a:tabLst>
                <a:defRPr/>
              </a:pPr>
              <a:t>‹#›</a:t>
            </a:fld>
            <a:endParaRPr lang="en-US" sz="900" b="1" dirty="0">
              <a:solidFill>
                <a:srgbClr val="002D73"/>
              </a:solidFill>
              <a:latin typeface="Arial" panose="020B0604020202020204" pitchFamily="34" charset="0"/>
              <a:cs typeface="Arial" panose="020B0604020202020204" pitchFamily="34" charset="0"/>
            </a:endParaRPr>
          </a:p>
        </p:txBody>
      </p:sp>
      <p:sp>
        <p:nvSpPr>
          <p:cNvPr id="16" name="Rectangle 15"/>
          <p:cNvSpPr/>
          <p:nvPr userDrawn="1"/>
        </p:nvSpPr>
        <p:spPr>
          <a:xfrm>
            <a:off x="0" y="1540454"/>
            <a:ext cx="4000500" cy="81394"/>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endParaRP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7443" y="4569898"/>
            <a:ext cx="1382448" cy="433322"/>
          </a:xfrm>
          <a:prstGeom prst="rect">
            <a:avLst/>
          </a:prstGeom>
        </p:spPr>
      </p:pic>
    </p:spTree>
    <p:extLst>
      <p:ext uri="{BB962C8B-B14F-4D97-AF65-F5344CB8AC3E}">
        <p14:creationId xmlns:p14="http://schemas.microsoft.com/office/powerpoint/2010/main" val="3249311368"/>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5738" y="508792"/>
            <a:ext cx="6457950" cy="69494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85737" y="1203737"/>
            <a:ext cx="3125391" cy="364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539927" y="1203737"/>
            <a:ext cx="3103762" cy="364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41147"/>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5738" y="508793"/>
            <a:ext cx="6457950" cy="6949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85739" y="1203737"/>
            <a:ext cx="3026786" cy="617934"/>
          </a:xfrm>
        </p:spPr>
        <p:txBody>
          <a:bodyPr anchor="ctr" anchorCtr="0">
            <a:noAutofit/>
          </a:bodyPr>
          <a:lstStyle>
            <a:lvl1pPr marL="0" indent="0">
              <a:buNone/>
              <a:defRPr sz="180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4" name="Content Placeholder 3"/>
          <p:cNvSpPr>
            <a:spLocks noGrp="1"/>
          </p:cNvSpPr>
          <p:nvPr>
            <p:ph sz="half" idx="2"/>
          </p:nvPr>
        </p:nvSpPr>
        <p:spPr>
          <a:xfrm>
            <a:off x="185739" y="1919304"/>
            <a:ext cx="3026786" cy="2938448"/>
          </a:xfrm>
        </p:spPr>
        <p:txBody>
          <a:bodyPr>
            <a:normAutofit/>
          </a:bodyPr>
          <a:lstStyle>
            <a:lvl1pPr>
              <a:spcAft>
                <a:spcPts val="225"/>
              </a:spcAft>
              <a:defRPr sz="1350"/>
            </a:lvl1pPr>
            <a:lvl2pPr>
              <a:spcAft>
                <a:spcPts val="225"/>
              </a:spcAft>
              <a:defRPr sz="1350"/>
            </a:lvl2pPr>
            <a:lvl3pPr>
              <a:spcAft>
                <a:spcPts val="225"/>
              </a:spcAft>
              <a:defRPr sz="1350"/>
            </a:lvl3pPr>
            <a:lvl4pPr>
              <a:spcAft>
                <a:spcPts val="225"/>
              </a:spcAft>
              <a:defRPr sz="1350"/>
            </a:lvl4pPr>
            <a:lvl5pPr>
              <a:spcAft>
                <a:spcPts val="225"/>
              </a:spcAf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611931" y="1203737"/>
            <a:ext cx="3031759" cy="617934"/>
          </a:xfrm>
        </p:spPr>
        <p:txBody>
          <a:bodyPr anchor="ctr" anchorCtr="0">
            <a:noAutofit/>
          </a:bodyPr>
          <a:lstStyle>
            <a:lvl1pPr marL="0" indent="0">
              <a:buNone/>
              <a:defRPr sz="180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6" name="Content Placeholder 5"/>
          <p:cNvSpPr>
            <a:spLocks noGrp="1"/>
          </p:cNvSpPr>
          <p:nvPr>
            <p:ph sz="quarter" idx="4"/>
          </p:nvPr>
        </p:nvSpPr>
        <p:spPr>
          <a:xfrm>
            <a:off x="3611930" y="1919304"/>
            <a:ext cx="3031758" cy="2938448"/>
          </a:xfrm>
        </p:spPr>
        <p:txBody>
          <a:bodyPr>
            <a:normAutofit/>
          </a:bodyPr>
          <a:lstStyle>
            <a:lvl1pPr>
              <a:spcAft>
                <a:spcPts val="225"/>
              </a:spcAft>
              <a:defRPr sz="1350"/>
            </a:lvl1pPr>
            <a:lvl2pPr>
              <a:spcAft>
                <a:spcPts val="225"/>
              </a:spcAft>
              <a:defRPr sz="1350"/>
            </a:lvl2pPr>
            <a:lvl3pPr>
              <a:spcAft>
                <a:spcPts val="225"/>
              </a:spcAft>
              <a:defRPr sz="1350"/>
            </a:lvl3pPr>
            <a:lvl4pPr>
              <a:spcAft>
                <a:spcPts val="225"/>
              </a:spcAft>
              <a:defRPr sz="1350"/>
            </a:lvl4pPr>
            <a:lvl5pPr>
              <a:spcAft>
                <a:spcPts val="225"/>
              </a:spcAf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2786409"/>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5738" y="508791"/>
            <a:ext cx="6457950" cy="694944"/>
          </a:xfrm>
        </p:spPr>
        <p:txBody>
          <a:bodyPr/>
          <a:lstStyle/>
          <a:p>
            <a:r>
              <a:rPr lang="en-US"/>
              <a:t>Click to edit Master title style</a:t>
            </a:r>
            <a:endParaRPr lang="en-US" dirty="0"/>
          </a:p>
        </p:txBody>
      </p:sp>
    </p:spTree>
    <p:extLst>
      <p:ext uri="{BB962C8B-B14F-4D97-AF65-F5344CB8AC3E}">
        <p14:creationId xmlns:p14="http://schemas.microsoft.com/office/powerpoint/2010/main" val="223333517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93725"/>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342900" y="1200151"/>
            <a:ext cx="3028950" cy="3394472"/>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3486150" y="1200151"/>
            <a:ext cx="302895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99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p:cNvSpPr/>
          <p:nvPr userDrawn="1"/>
        </p:nvSpPr>
        <p:spPr>
          <a:xfrm>
            <a:off x="0" y="-2"/>
            <a:ext cx="6858000" cy="5143502"/>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endParaRPr>
          </a:p>
        </p:txBody>
      </p:sp>
      <p:sp>
        <p:nvSpPr>
          <p:cNvPr id="10" name="Rectangle 9"/>
          <p:cNvSpPr/>
          <p:nvPr userDrawn="1"/>
        </p:nvSpPr>
        <p:spPr>
          <a:xfrm rot="10800000" flipV="1">
            <a:off x="0" y="61046"/>
            <a:ext cx="6858000" cy="3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 tIns="61722" rIns="205740" bIns="41148" rtlCol="0" anchor="ctr"/>
          <a:lstStyle/>
          <a:p>
            <a:pPr marL="161624" defTabSz="514337">
              <a:tabLst>
                <a:tab pos="6562561" algn="r"/>
              </a:tabLst>
              <a:defRPr/>
            </a:pPr>
            <a:r>
              <a:rPr lang="en-US" sz="900" b="1" dirty="0">
                <a:solidFill>
                  <a:srgbClr val="002D73"/>
                </a:solidFill>
                <a:latin typeface="Arial" panose="020B0604020202020204" pitchFamily="34" charset="0"/>
                <a:cs typeface="Arial" panose="020B0604020202020204" pitchFamily="34" charset="0"/>
              </a:rPr>
              <a:t>	</a:t>
            </a:r>
            <a:fld id="{6C929F40-DA27-4434-83D4-CC1331048D9E}" type="slidenum">
              <a:rPr lang="en-US" sz="900" b="1" smtClean="0">
                <a:solidFill>
                  <a:srgbClr val="002D73"/>
                </a:solidFill>
                <a:latin typeface="Arial" panose="020B0604020202020204" pitchFamily="34" charset="0"/>
                <a:cs typeface="Arial" panose="020B0604020202020204" pitchFamily="34" charset="0"/>
              </a:rPr>
              <a:pPr marL="161624" defTabSz="514337">
                <a:tabLst>
                  <a:tab pos="6562561" algn="r"/>
                </a:tabLst>
                <a:defRPr/>
              </a:pPr>
              <a:t>‹#›</a:t>
            </a:fld>
            <a:endParaRPr lang="en-US" sz="900" b="1" dirty="0">
              <a:solidFill>
                <a:srgbClr val="002D73"/>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185738" y="508792"/>
            <a:ext cx="6457950" cy="694944"/>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5738" y="1203738"/>
            <a:ext cx="6457950" cy="366036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1"/>
            <a:ext cx="6858000" cy="61045"/>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760">
              <a:solidFill>
                <a:prstClr val="white"/>
              </a:solidFill>
            </a:endParaRPr>
          </a:p>
        </p:txBody>
      </p:sp>
      <p:pic>
        <p:nvPicPr>
          <p:cNvPr id="11" name="Picture 10"/>
          <p:cNvPicPr>
            <a:picLocks/>
          </p:cNvPicPr>
          <p:nvPr userDrawn="1"/>
        </p:nvPicPr>
        <p:blipFill>
          <a:blip r:embed="rId10" cstate="print">
            <a:extLst>
              <a:ext uri="{28A0092B-C50C-407E-A947-70E740481C1C}">
                <a14:useLocalDpi xmlns:a14="http://schemas.microsoft.com/office/drawing/2010/main"/>
              </a:ext>
            </a:extLst>
          </a:blip>
          <a:stretch>
            <a:fillRect/>
          </a:stretch>
        </p:blipFill>
        <p:spPr>
          <a:xfrm>
            <a:off x="5257801" y="4572001"/>
            <a:ext cx="1382450" cy="433322"/>
          </a:xfrm>
          <a:prstGeom prst="rect">
            <a:avLst/>
          </a:prstGeom>
        </p:spPr>
      </p:pic>
    </p:spTree>
    <p:extLst>
      <p:ext uri="{BB962C8B-B14F-4D97-AF65-F5344CB8AC3E}">
        <p14:creationId xmlns:p14="http://schemas.microsoft.com/office/powerpoint/2010/main" val="318287272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xStyles>
    <p:titleStyle>
      <a:lvl1pPr algn="l" defTabSz="514337"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514337" rtl="0" eaLnBrk="1" latinLnBrk="0" hangingPunct="1">
        <a:lnSpc>
          <a:spcPct val="100000"/>
        </a:lnSpc>
        <a:spcBef>
          <a:spcPts val="0"/>
        </a:spcBef>
        <a:spcAft>
          <a:spcPts val="450"/>
        </a:spcAft>
        <a:buFontTx/>
        <a:buNone/>
        <a:defRPr sz="1800" kern="1200">
          <a:solidFill>
            <a:schemeClr val="bg1"/>
          </a:solidFill>
          <a:latin typeface="Arial" panose="020B0604020202020204" pitchFamily="34" charset="0"/>
          <a:ea typeface="+mn-ea"/>
          <a:cs typeface="Arial" panose="020B0604020202020204" pitchFamily="34" charset="0"/>
        </a:defRPr>
      </a:lvl1pPr>
      <a:lvl2pPr marL="128585" indent="-128585" algn="l" defTabSz="514337" rtl="0" eaLnBrk="1" latinLnBrk="0" hangingPunct="1">
        <a:lnSpc>
          <a:spcPct val="100000"/>
        </a:lnSpc>
        <a:spcBef>
          <a:spcPts val="0"/>
        </a:spcBef>
        <a:spcAft>
          <a:spcPts val="450"/>
        </a:spcAft>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257168" indent="-128585" algn="l" defTabSz="514337" rtl="0" eaLnBrk="1" latinLnBrk="0" hangingPunct="1">
        <a:lnSpc>
          <a:spcPct val="100000"/>
        </a:lnSpc>
        <a:spcBef>
          <a:spcPts val="0"/>
        </a:spcBef>
        <a:spcAft>
          <a:spcPts val="450"/>
        </a:spcAft>
        <a:buFont typeface="Wingdings" panose="05000000000000000000" pitchFamily="2" charset="2"/>
        <a:buChar char="§"/>
        <a:defRPr sz="1800" kern="1200">
          <a:solidFill>
            <a:schemeClr val="bg1"/>
          </a:solidFill>
          <a:latin typeface="Arial" panose="020B0604020202020204" pitchFamily="34" charset="0"/>
          <a:ea typeface="+mn-ea"/>
          <a:cs typeface="Arial" panose="020B0604020202020204" pitchFamily="34" charset="0"/>
        </a:defRPr>
      </a:lvl3pPr>
      <a:lvl4pPr marL="355393" indent="-96439" algn="l" defTabSz="514337" rtl="0" eaLnBrk="1" latinLnBrk="0" hangingPunct="1">
        <a:lnSpc>
          <a:spcPct val="100000"/>
        </a:lnSpc>
        <a:spcBef>
          <a:spcPts val="0"/>
        </a:spcBef>
        <a:spcAft>
          <a:spcPts val="450"/>
        </a:spcAft>
        <a:buSzPct val="75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450045" indent="-96439" algn="l" defTabSz="514337" rtl="0" eaLnBrk="1" latinLnBrk="0" hangingPunct="1">
        <a:lnSpc>
          <a:spcPct val="100000"/>
        </a:lnSpc>
        <a:spcBef>
          <a:spcPts val="0"/>
        </a:spcBef>
        <a:spcAft>
          <a:spcPts val="450"/>
        </a:spcAft>
        <a:buSzPct val="75000"/>
        <a:buFont typeface="Wingdings" panose="05000000000000000000" pitchFamily="2" charset="2"/>
        <a:buChar char="§"/>
        <a:defRPr sz="1800" kern="1200">
          <a:solidFill>
            <a:schemeClr val="bg1"/>
          </a:solidFill>
          <a:latin typeface="Arial" panose="020B0604020202020204" pitchFamily="34" charset="0"/>
          <a:ea typeface="+mn-ea"/>
          <a:cs typeface="Arial" panose="020B0604020202020204" pitchFamily="34" charset="0"/>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ny.water.usgs.gov/maps/hreco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hyperlink" Target="https://ny.water.usgs.gov/maps/hreco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hyperlink" Target="https://ny.water.usgs.gov/maps/hrecos/"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hyperlink" Target="https://ny.water.usgs.gov/maps/hreco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hyperlink" Target="https://ny.water.usgs.gov/maps/hrecos/"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6.jpe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tidesandcurrents.noaa.gov/stationhome.html?id=8518750"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hyperlink" Target="https://tidesandcurrents.noaa.gov/stationhome.html?id=8518962"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www.ndbc.noaa.gov/station_page.php?station=44065" TargetMode="External"/><Relationship Id="rId5" Type="http://schemas.openxmlformats.org/officeDocument/2006/relationships/image" Target="../media/image85.jpeg"/><Relationship Id="rId4" Type="http://schemas.openxmlformats.org/officeDocument/2006/relationships/hyperlink" Target="http://www.ndbc.noaa.gov/images/stations/3m.jp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flickr.com/photos/nysdec"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mailto:hrep@dec.ny.g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hrecos.org/track-conditions/" TargetMode="Externa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9.png"/><Relationship Id="rId7"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ny.water.usgs.gov/maps/hrecos/" TargetMode="External"/><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ny.water.usgs.gov/maps/hreco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ny.water.usgs.gov/maps/hreco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7087" y="1410507"/>
            <a:ext cx="6538828" cy="2960157"/>
          </a:xfrm>
          <a:prstGeom prst="rect">
            <a:avLst/>
          </a:prstGeom>
        </p:spPr>
      </p:pic>
      <p:sp>
        <p:nvSpPr>
          <p:cNvPr id="2" name="TextBox 1"/>
          <p:cNvSpPr txBox="1"/>
          <p:nvPr/>
        </p:nvSpPr>
        <p:spPr>
          <a:xfrm>
            <a:off x="1264115" y="4506461"/>
            <a:ext cx="4163561" cy="461665"/>
          </a:xfrm>
          <a:prstGeom prst="rect">
            <a:avLst/>
          </a:prstGeom>
          <a:noFill/>
        </p:spPr>
        <p:txBody>
          <a:bodyPr wrap="square" rtlCol="0">
            <a:spAutoFit/>
          </a:bodyPr>
          <a:lstStyle/>
          <a:p>
            <a:r>
              <a:rPr lang="en-US" sz="2400" b="1" dirty="0">
                <a:solidFill>
                  <a:prstClr val="white"/>
                </a:solidFill>
              </a:rPr>
              <a:t>Hudson River Estuary Program</a:t>
            </a:r>
          </a:p>
        </p:txBody>
      </p:sp>
      <p:sp>
        <p:nvSpPr>
          <p:cNvPr id="5" name="Title 1"/>
          <p:cNvSpPr txBox="1">
            <a:spLocks/>
          </p:cNvSpPr>
          <p:nvPr/>
        </p:nvSpPr>
        <p:spPr>
          <a:xfrm>
            <a:off x="0" y="582101"/>
            <a:ext cx="6881447" cy="692609"/>
          </a:xfrm>
          <a:prstGeom prst="rect">
            <a:avLst/>
          </a:prstGeom>
        </p:spPr>
        <p:txBody>
          <a:bodyPr vert="horz" lIns="0" tIns="0" rIns="0" bIns="0" rtlCol="0" anchor="ctr" anchorCtr="0">
            <a:normAutofit/>
          </a:bodyPr>
          <a:lstStyle>
            <a:lvl1pPr algn="l" defTabSz="514337"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pPr algn="ctr"/>
            <a:r>
              <a:rPr lang="en-US" altLang="en-US" sz="2800" dirty="0" smtClean="0">
                <a:latin typeface="+mn-lt"/>
              </a:rPr>
              <a:t>A Virtual Checkup of a River’s Vital Signs</a:t>
            </a:r>
            <a:r>
              <a:rPr lang="en-US" altLang="en-US" sz="2700" dirty="0" smtClean="0">
                <a:latin typeface="+mn-lt"/>
              </a:rPr>
              <a:t/>
            </a:r>
            <a:br>
              <a:rPr lang="en-US" altLang="en-US" sz="2700" dirty="0" smtClean="0">
                <a:latin typeface="+mn-lt"/>
              </a:rPr>
            </a:br>
            <a:r>
              <a:rPr lang="en-US" altLang="en-US" sz="2000" dirty="0" smtClean="0">
                <a:latin typeface="+mn-lt"/>
              </a:rPr>
              <a:t>Using Remotely Sensed Data in the Classroom</a:t>
            </a:r>
            <a:endParaRPr lang="en-US" sz="2000" dirty="0">
              <a:latin typeface="+mn-lt"/>
            </a:endParaRPr>
          </a:p>
        </p:txBody>
      </p:sp>
    </p:spTree>
    <p:extLst>
      <p:ext uri="{BB962C8B-B14F-4D97-AF65-F5344CB8AC3E}">
        <p14:creationId xmlns:p14="http://schemas.microsoft.com/office/powerpoint/2010/main" val="2060054018"/>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Rot="1" noChangeArrowheads="1"/>
          </p:cNvSpPr>
          <p:nvPr/>
        </p:nvSpPr>
        <p:spPr bwMode="auto">
          <a:xfrm>
            <a:off x="372945" y="4017902"/>
            <a:ext cx="6534150" cy="8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600" b="0" dirty="0" smtClean="0">
                <a:solidFill>
                  <a:schemeClr val="bg1"/>
                </a:solidFill>
                <a:latin typeface="+mn-lt"/>
              </a:rPr>
              <a:t>Select station, parameter, and time period – in this example , salinity at South Dock at West Point from 8/1/21-9/30/21. Check the “Compare past year’s data” box, then show graph. </a:t>
            </a:r>
            <a:endParaRPr lang="en-US" altLang="en-US" sz="1600" b="0" dirty="0">
              <a:solidFill>
                <a:schemeClr val="bg1"/>
              </a:solidFill>
              <a:latin typeface="+mn-lt"/>
            </a:endParaRPr>
          </a:p>
        </p:txBody>
      </p:sp>
      <p:sp>
        <p:nvSpPr>
          <p:cNvPr id="4" name="Rectangle 3"/>
          <p:cNvSpPr>
            <a:spLocks noChangeArrowheads="1"/>
          </p:cNvSpPr>
          <p:nvPr/>
        </p:nvSpPr>
        <p:spPr bwMode="auto">
          <a:xfrm>
            <a:off x="708024" y="513860"/>
            <a:ext cx="5397988" cy="48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hlinkClick r:id="rId3"/>
              </a:rPr>
              <a:t>HRECOS</a:t>
            </a:r>
            <a:r>
              <a:rPr lang="en-US" altLang="en-US" sz="2800" dirty="0">
                <a:solidFill>
                  <a:schemeClr val="bg1"/>
                </a:solidFill>
                <a:latin typeface="+mn-lt"/>
              </a:rPr>
              <a:t> Current Conditions </a:t>
            </a:r>
            <a:r>
              <a:rPr lang="en-US" altLang="en-US" sz="2800" dirty="0" smtClean="0">
                <a:solidFill>
                  <a:schemeClr val="bg1"/>
                </a:solidFill>
                <a:latin typeface="+mn-lt"/>
              </a:rPr>
              <a:t>page</a:t>
            </a:r>
          </a:p>
          <a:p>
            <a:pPr algn="ctr" eaLnBrk="1" hangingPunct="1"/>
            <a:r>
              <a:rPr lang="en-US" altLang="en-US" sz="2000" dirty="0" smtClean="0">
                <a:solidFill>
                  <a:schemeClr val="bg1"/>
                </a:solidFill>
                <a:latin typeface="+mn-lt"/>
              </a:rPr>
              <a:t>Compare years</a:t>
            </a:r>
            <a:endParaRPr lang="en-US" altLang="en-US" sz="2000" dirty="0">
              <a:solidFill>
                <a:schemeClr val="bg1"/>
              </a:solidFill>
              <a:latin typeface="+mn-lt"/>
            </a:endParaRPr>
          </a:p>
        </p:txBody>
      </p:sp>
      <p:pic>
        <p:nvPicPr>
          <p:cNvPr id="3" name="Picture 2"/>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206618" y="1204957"/>
            <a:ext cx="6400800" cy="2743200"/>
          </a:xfrm>
          <a:prstGeom prst="rect">
            <a:avLst/>
          </a:prstGeom>
        </p:spPr>
      </p:pic>
      <p:pic>
        <p:nvPicPr>
          <p:cNvPr id="5" name="Picture 4"/>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115178" y="1204957"/>
            <a:ext cx="6492240" cy="2743200"/>
          </a:xfrm>
          <a:prstGeom prst="rect">
            <a:avLst/>
          </a:prstGeom>
        </p:spPr>
      </p:pic>
      <p:pic>
        <p:nvPicPr>
          <p:cNvPr id="8" name="Picture 7"/>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115178" y="1204957"/>
            <a:ext cx="6492240" cy="2750885"/>
          </a:xfrm>
          <a:prstGeom prst="rect">
            <a:avLst/>
          </a:prstGeom>
        </p:spPr>
      </p:pic>
      <p:sp>
        <p:nvSpPr>
          <p:cNvPr id="9" name="Rectangle 4"/>
          <p:cNvSpPr>
            <a:spLocks noRot="1" noChangeArrowheads="1"/>
          </p:cNvSpPr>
          <p:nvPr/>
        </p:nvSpPr>
        <p:spPr bwMode="auto">
          <a:xfrm>
            <a:off x="385322" y="4017902"/>
            <a:ext cx="6222096" cy="8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600" b="0" dirty="0" smtClean="0">
                <a:solidFill>
                  <a:schemeClr val="bg1"/>
                </a:solidFill>
                <a:latin typeface="+mn-lt"/>
              </a:rPr>
              <a:t>The plots of the two years are the same color. Unchecking the box for 2021 leaves out that year and shows only the 2020 salinity, which is much higher. Why might that be the case? </a:t>
            </a:r>
            <a:endParaRPr lang="en-US" altLang="en-US" sz="1600" b="0" dirty="0">
              <a:solidFill>
                <a:schemeClr val="bg1"/>
              </a:solidFill>
              <a:latin typeface="+mn-lt"/>
            </a:endParaRPr>
          </a:p>
        </p:txBody>
      </p:sp>
    </p:spTree>
    <p:extLst>
      <p:ext uri="{BB962C8B-B14F-4D97-AF65-F5344CB8AC3E}">
        <p14:creationId xmlns:p14="http://schemas.microsoft.com/office/powerpoint/2010/main" val="41695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xit" presetSubtype="0" fill="hold" nodeType="withEffect">
                                  <p:stCondLst>
                                    <p:cond delay="0"/>
                                  </p:stCondLst>
                                  <p:childTnLst>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Rot="1" noChangeArrowheads="1"/>
          </p:cNvSpPr>
          <p:nvPr/>
        </p:nvSpPr>
        <p:spPr bwMode="auto">
          <a:xfrm>
            <a:off x="473145" y="531332"/>
            <a:ext cx="5780015" cy="66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A few helpful </a:t>
            </a:r>
            <a:r>
              <a:rPr lang="en-US" altLang="en-US" sz="2800" dirty="0" smtClean="0">
                <a:solidFill>
                  <a:schemeClr val="bg1"/>
                </a:solidFill>
                <a:latin typeface="+mn-lt"/>
              </a:rPr>
              <a:t>hints for </a:t>
            </a:r>
            <a:r>
              <a:rPr lang="en-US" altLang="en-US" sz="2800" dirty="0">
                <a:solidFill>
                  <a:schemeClr val="bg1"/>
                </a:solidFill>
                <a:latin typeface="+mn-lt"/>
              </a:rPr>
              <a:t>using </a:t>
            </a:r>
            <a:r>
              <a:rPr lang="en-US" altLang="en-US" sz="2800" dirty="0" smtClean="0">
                <a:solidFill>
                  <a:schemeClr val="bg1"/>
                </a:solidFill>
                <a:latin typeface="+mn-lt"/>
              </a:rPr>
              <a:t>HRECOS</a:t>
            </a:r>
            <a:endParaRPr lang="en-US" altLang="en-US" sz="2800" dirty="0">
              <a:solidFill>
                <a:schemeClr val="bg1"/>
              </a:solidFill>
              <a:latin typeface="+mn-lt"/>
            </a:endParaRPr>
          </a:p>
        </p:txBody>
      </p:sp>
      <p:sp>
        <p:nvSpPr>
          <p:cNvPr id="6" name="Rectangle 4"/>
          <p:cNvSpPr>
            <a:spLocks noChangeArrowheads="1"/>
          </p:cNvSpPr>
          <p:nvPr/>
        </p:nvSpPr>
        <p:spPr bwMode="auto">
          <a:xfrm>
            <a:off x="146601" y="1191512"/>
            <a:ext cx="6433102" cy="3477875"/>
          </a:xfrm>
          <a:prstGeom prst="rect">
            <a:avLst/>
          </a:prstGeom>
          <a:noFill/>
          <a:ln w="9525" algn="ctr">
            <a:noFill/>
            <a:miter lim="800000"/>
            <a:headEnd/>
            <a:tailEnd/>
          </a:ln>
        </p:spPr>
        <p:txBody>
          <a:bodyPr wrap="square" anchor="ctr">
            <a:spAutoFit/>
          </a:bodyPr>
          <a:lstStyle/>
          <a:p>
            <a:pPr marL="342900" indent="-342900" eaLnBrk="0" hangingPunct="0">
              <a:buFont typeface="+mj-lt"/>
              <a:buAutoNum type="arabicPeriod"/>
              <a:defRPr/>
            </a:pPr>
            <a:r>
              <a:rPr lang="en-US" sz="2000" dirty="0">
                <a:solidFill>
                  <a:schemeClr val="bg1"/>
                </a:solidFill>
                <a:ea typeface="Times New Roman" pitchFamily="18" charset="0"/>
                <a:cs typeface="Arial" charset="0"/>
              </a:rPr>
              <a:t>Not all parameters – weather data in particular – are measured at all stations. Look for desired data at </a:t>
            </a:r>
            <a:r>
              <a:rPr lang="en-US" sz="2000" dirty="0" smtClean="0">
                <a:solidFill>
                  <a:schemeClr val="bg1"/>
                </a:solidFill>
                <a:ea typeface="Times New Roman" pitchFamily="18" charset="0"/>
                <a:cs typeface="Arial" charset="0"/>
              </a:rPr>
              <a:t>another station</a:t>
            </a:r>
            <a:r>
              <a:rPr lang="en-US" sz="2000" dirty="0">
                <a:solidFill>
                  <a:schemeClr val="bg1"/>
                </a:solidFill>
                <a:ea typeface="Times New Roman" pitchFamily="18" charset="0"/>
                <a:cs typeface="Arial" charset="0"/>
              </a:rPr>
              <a:t>. </a:t>
            </a:r>
            <a:endParaRPr lang="en-US" sz="2000" dirty="0" smtClean="0">
              <a:solidFill>
                <a:schemeClr val="bg1"/>
              </a:solidFill>
              <a:ea typeface="Times New Roman" pitchFamily="18" charset="0"/>
              <a:cs typeface="Arial" charset="0"/>
            </a:endParaRPr>
          </a:p>
          <a:p>
            <a:pPr marL="342900" indent="-342900" eaLnBrk="0" hangingPunct="0">
              <a:buFont typeface="+mj-lt"/>
              <a:buAutoNum type="arabicPeriod"/>
              <a:defRPr/>
            </a:pPr>
            <a:r>
              <a:rPr lang="en-US" sz="2000" dirty="0" smtClean="0">
                <a:solidFill>
                  <a:schemeClr val="bg1"/>
                </a:solidFill>
                <a:ea typeface="Times New Roman" pitchFamily="18" charset="0"/>
                <a:cs typeface="Arial" charset="0"/>
              </a:rPr>
              <a:t>Many phenomena are driven by events over the ocean or in the watershed, it can be useful to check relevant data from stations at either end of the estuary – Albany or NYC – even if the graph shown is from a mid-river site. </a:t>
            </a:r>
          </a:p>
          <a:p>
            <a:pPr marL="342900" indent="-342900" eaLnBrk="0" hangingPunct="0">
              <a:buFont typeface="+mj-lt"/>
              <a:buAutoNum type="arabicPeriod"/>
              <a:defRPr/>
            </a:pPr>
            <a:r>
              <a:rPr lang="en-US" sz="2000" dirty="0" smtClean="0">
                <a:solidFill>
                  <a:schemeClr val="bg1"/>
                </a:solidFill>
                <a:ea typeface="Times New Roman" pitchFamily="18" charset="0"/>
                <a:cs typeface="Arial" charset="0"/>
              </a:rPr>
              <a:t>Gaps or hiccups in </a:t>
            </a:r>
            <a:r>
              <a:rPr lang="en-US" sz="2000" dirty="0">
                <a:solidFill>
                  <a:schemeClr val="bg1"/>
                </a:solidFill>
                <a:ea typeface="Times New Roman" pitchFamily="18" charset="0"/>
                <a:cs typeface="Arial" charset="0"/>
              </a:rPr>
              <a:t>the data occur due to equipment </a:t>
            </a:r>
            <a:r>
              <a:rPr lang="en-US" sz="2000" dirty="0" smtClean="0">
                <a:solidFill>
                  <a:schemeClr val="bg1"/>
                </a:solidFill>
                <a:ea typeface="Times New Roman" pitchFamily="18" charset="0"/>
                <a:cs typeface="Arial" charset="0"/>
              </a:rPr>
              <a:t>problems, extreme events, or when a station was added to the network. </a:t>
            </a:r>
            <a:r>
              <a:rPr lang="en-US" sz="2000" dirty="0">
                <a:solidFill>
                  <a:schemeClr val="bg1"/>
                </a:solidFill>
                <a:ea typeface="Times New Roman" pitchFamily="18" charset="0"/>
                <a:cs typeface="Arial" charset="0"/>
              </a:rPr>
              <a:t>It can be </a:t>
            </a:r>
            <a:r>
              <a:rPr lang="en-US" sz="2000" dirty="0" smtClean="0">
                <a:solidFill>
                  <a:schemeClr val="bg1"/>
                </a:solidFill>
                <a:ea typeface="Times New Roman" pitchFamily="18" charset="0"/>
                <a:cs typeface="Arial" charset="0"/>
              </a:rPr>
              <a:t>useful </a:t>
            </a:r>
            <a:r>
              <a:rPr lang="en-US" sz="2000" dirty="0">
                <a:solidFill>
                  <a:schemeClr val="bg1"/>
                </a:solidFill>
                <a:ea typeface="Times New Roman" pitchFamily="18" charset="0"/>
                <a:cs typeface="Arial" charset="0"/>
              </a:rPr>
              <a:t>to check the metadata information for each site.</a:t>
            </a:r>
          </a:p>
        </p:txBody>
      </p:sp>
    </p:spTree>
    <p:extLst>
      <p:ext uri="{BB962C8B-B14F-4D97-AF65-F5344CB8AC3E}">
        <p14:creationId xmlns:p14="http://schemas.microsoft.com/office/powerpoint/2010/main" val="27674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2636" y="377505"/>
            <a:ext cx="6525814" cy="46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HRECOS Stories</a:t>
            </a:r>
          </a:p>
          <a:p>
            <a:pPr eaLnBrk="1" hangingPunct="1"/>
            <a:endParaRPr lang="en-US" altLang="en-US" sz="2000" b="0" dirty="0">
              <a:solidFill>
                <a:schemeClr val="bg1"/>
              </a:solidFill>
              <a:latin typeface="+mn-lt"/>
            </a:endParaRPr>
          </a:p>
          <a:p>
            <a:pPr marL="457200" indent="-457200" eaLnBrk="1" hangingPunct="1">
              <a:buFont typeface="+mj-lt"/>
              <a:buAutoNum type="arabicPeriod"/>
            </a:pPr>
            <a:r>
              <a:rPr lang="en-US" altLang="en-US" sz="2000" b="0" dirty="0">
                <a:solidFill>
                  <a:schemeClr val="bg1"/>
                </a:solidFill>
                <a:latin typeface="+mn-lt"/>
              </a:rPr>
              <a:t>Use HRECOS to promote graph interpretation skills.</a:t>
            </a:r>
          </a:p>
          <a:p>
            <a:pPr marL="457200" indent="-457200" eaLnBrk="1" hangingPunct="1">
              <a:buFont typeface="+mj-lt"/>
              <a:buAutoNum type="arabicPeriod"/>
            </a:pPr>
            <a:r>
              <a:rPr lang="en-US" altLang="en-US" sz="2000" b="0" dirty="0">
                <a:solidFill>
                  <a:schemeClr val="bg1"/>
                </a:solidFill>
                <a:latin typeface="+mn-lt"/>
              </a:rPr>
              <a:t>Use graphs to tell stories of river phenomena, using historical data.</a:t>
            </a:r>
          </a:p>
          <a:p>
            <a:pPr marL="457200" indent="-457200" eaLnBrk="1" hangingPunct="1">
              <a:buFont typeface="+mj-lt"/>
              <a:buAutoNum type="arabicPeriod"/>
            </a:pPr>
            <a:r>
              <a:rPr lang="en-US" altLang="en-US" sz="2000" b="0" dirty="0">
                <a:solidFill>
                  <a:schemeClr val="bg1"/>
                </a:solidFill>
                <a:latin typeface="+mn-lt"/>
              </a:rPr>
              <a:t>Have students </a:t>
            </a:r>
            <a:r>
              <a:rPr lang="en-US" altLang="en-US" sz="2000" b="0" dirty="0" smtClean="0">
                <a:solidFill>
                  <a:schemeClr val="bg1"/>
                </a:solidFill>
                <a:latin typeface="+mn-lt"/>
              </a:rPr>
              <a:t>propose </a:t>
            </a:r>
            <a:r>
              <a:rPr lang="en-US" altLang="en-US" sz="2000" b="0" dirty="0">
                <a:solidFill>
                  <a:schemeClr val="bg1"/>
                </a:solidFill>
                <a:latin typeface="+mn-lt"/>
              </a:rPr>
              <a:t>hypotheses to explain the phenomena.</a:t>
            </a:r>
          </a:p>
          <a:p>
            <a:pPr marL="457200" indent="-457200" eaLnBrk="1" hangingPunct="1">
              <a:buFont typeface="+mj-lt"/>
              <a:buAutoNum type="arabicPeriod"/>
            </a:pPr>
            <a:r>
              <a:rPr lang="en-US" altLang="en-US" sz="2000" b="0" dirty="0">
                <a:solidFill>
                  <a:schemeClr val="bg1"/>
                </a:solidFill>
                <a:latin typeface="+mn-lt"/>
              </a:rPr>
              <a:t>Have students test hypotheses by checking other parameters that might be causing the phenomena.</a:t>
            </a:r>
          </a:p>
          <a:p>
            <a:pPr marL="457200" indent="-457200" eaLnBrk="1" hangingPunct="1">
              <a:buFont typeface="+mj-lt"/>
              <a:buAutoNum type="arabicPeriod"/>
            </a:pPr>
            <a:r>
              <a:rPr lang="en-US" altLang="en-US" sz="2000" b="0" dirty="0">
                <a:solidFill>
                  <a:schemeClr val="bg1"/>
                </a:solidFill>
                <a:latin typeface="+mn-lt"/>
              </a:rPr>
              <a:t>When extreme events (hurricanes, nor’easters, etc.) are forecast, predict likely impacts and then look to see what happens using HRECOS during/after the event.</a:t>
            </a:r>
          </a:p>
          <a:p>
            <a:pPr eaLnBrk="1" hangingPunct="1"/>
            <a:endParaRPr lang="en-US" altLang="en-US" sz="2400" b="0" dirty="0">
              <a:solidFill>
                <a:schemeClr val="bg1"/>
              </a:solidFill>
              <a:latin typeface="+mn-lt"/>
            </a:endParaRPr>
          </a:p>
        </p:txBody>
      </p:sp>
    </p:spTree>
    <p:extLst>
      <p:ext uri="{BB962C8B-B14F-4D97-AF65-F5344CB8AC3E}">
        <p14:creationId xmlns:p14="http://schemas.microsoft.com/office/powerpoint/2010/main" val="168454557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08668" y="3016566"/>
            <a:ext cx="1709723" cy="369332"/>
          </a:xfrm>
          <a:prstGeom prst="rect">
            <a:avLst/>
          </a:prstGeom>
          <a:noFill/>
        </p:spPr>
        <p:txBody>
          <a:bodyPr wrap="square" rtlCol="0">
            <a:spAutoFit/>
          </a:bodyPr>
          <a:lstStyle/>
          <a:p>
            <a:r>
              <a:rPr lang="en-US" sz="1800" dirty="0" smtClean="0">
                <a:solidFill>
                  <a:schemeClr val="bg1"/>
                </a:solidFill>
              </a:rPr>
              <a:t>Is it caused by …</a:t>
            </a:r>
            <a:endParaRPr lang="en-US" sz="1800" dirty="0">
              <a:solidFill>
                <a:schemeClr val="bg1"/>
              </a:solidFill>
            </a:endParaRPr>
          </a:p>
        </p:txBody>
      </p:sp>
      <p:sp>
        <p:nvSpPr>
          <p:cNvPr id="7" name="TextBox 6"/>
          <p:cNvSpPr txBox="1"/>
          <p:nvPr/>
        </p:nvSpPr>
        <p:spPr>
          <a:xfrm>
            <a:off x="922725" y="3021758"/>
            <a:ext cx="3432692" cy="369332"/>
          </a:xfrm>
          <a:prstGeom prst="rect">
            <a:avLst/>
          </a:prstGeom>
          <a:noFill/>
        </p:spPr>
        <p:txBody>
          <a:bodyPr wrap="square" rtlCol="0">
            <a:spAutoFit/>
          </a:bodyPr>
          <a:lstStyle/>
          <a:p>
            <a:r>
              <a:rPr lang="en-US" sz="1800" dirty="0" smtClean="0">
                <a:solidFill>
                  <a:schemeClr val="bg1"/>
                </a:solidFill>
              </a:rPr>
              <a:t>What is the pattern in this graph?</a:t>
            </a:r>
            <a:endParaRPr lang="en-US" sz="1800" dirty="0">
              <a:solidFill>
                <a:schemeClr val="bg1"/>
              </a:solidFill>
            </a:endParaRPr>
          </a:p>
        </p:txBody>
      </p:sp>
      <p:grpSp>
        <p:nvGrpSpPr>
          <p:cNvPr id="6" name="Group 5"/>
          <p:cNvGrpSpPr/>
          <p:nvPr/>
        </p:nvGrpSpPr>
        <p:grpSpPr>
          <a:xfrm>
            <a:off x="93748" y="872072"/>
            <a:ext cx="6669721" cy="2017774"/>
            <a:chOff x="93748" y="872072"/>
            <a:chExt cx="6669721" cy="2017774"/>
          </a:xfrm>
        </p:grpSpPr>
        <p:pic>
          <p:nvPicPr>
            <p:cNvPr id="2" name="Picture 1"/>
            <p:cNvPicPr>
              <a:picLocks/>
            </p:cNvPicPr>
            <p:nvPr/>
          </p:nvPicPr>
          <p:blipFill>
            <a:blip r:embed="rId3" cstate="print">
              <a:extLst>
                <a:ext uri="{28A0092B-C50C-407E-A947-70E740481C1C}">
                  <a14:useLocalDpi xmlns:a14="http://schemas.microsoft.com/office/drawing/2010/main"/>
                </a:ext>
              </a:extLst>
            </a:blip>
            <a:stretch>
              <a:fillRect/>
            </a:stretch>
          </p:blipFill>
          <p:spPr>
            <a:xfrm>
              <a:off x="93748" y="877264"/>
              <a:ext cx="5120640" cy="20116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49398" y="872072"/>
              <a:ext cx="1614071" cy="2017774"/>
            </a:xfrm>
            <a:prstGeom prst="rect">
              <a:avLst/>
            </a:prstGeom>
          </p:spPr>
        </p:pic>
      </p:grpSp>
      <p:sp>
        <p:nvSpPr>
          <p:cNvPr id="17410" name="Rectangle 2"/>
          <p:cNvSpPr>
            <a:spLocks noRot="1" noChangeArrowheads="1"/>
          </p:cNvSpPr>
          <p:nvPr/>
        </p:nvSpPr>
        <p:spPr bwMode="auto">
          <a:xfrm>
            <a:off x="882035" y="357049"/>
            <a:ext cx="5266844" cy="49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Case Study #1: 24 hour DO cycles </a:t>
            </a:r>
          </a:p>
        </p:txBody>
      </p:sp>
      <p:sp>
        <p:nvSpPr>
          <p:cNvPr id="10" name="Rectangle 2"/>
          <p:cNvSpPr>
            <a:spLocks noRot="1" noChangeArrowheads="1"/>
          </p:cNvSpPr>
          <p:nvPr/>
        </p:nvSpPr>
        <p:spPr bwMode="auto">
          <a:xfrm>
            <a:off x="5695468" y="2281910"/>
            <a:ext cx="914400" cy="48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a:solidFill>
                  <a:schemeClr val="bg1"/>
                </a:solidFill>
                <a:latin typeface="+mn-lt"/>
              </a:rPr>
              <a:t>Wind? </a:t>
            </a:r>
          </a:p>
        </p:txBody>
      </p:sp>
      <p:sp>
        <p:nvSpPr>
          <p:cNvPr id="11" name="Rectangle 2"/>
          <p:cNvSpPr>
            <a:spLocks noRot="1" noChangeArrowheads="1"/>
          </p:cNvSpPr>
          <p:nvPr/>
        </p:nvSpPr>
        <p:spPr bwMode="auto">
          <a:xfrm>
            <a:off x="5548804" y="3670132"/>
            <a:ext cx="12001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a:solidFill>
                  <a:schemeClr val="bg1"/>
                </a:solidFill>
                <a:latin typeface="+mn-lt"/>
              </a:rPr>
              <a:t>Sunlight? </a:t>
            </a:r>
          </a:p>
        </p:txBody>
      </p:sp>
      <p:sp>
        <p:nvSpPr>
          <p:cNvPr id="12" name="TextBox 11"/>
          <p:cNvSpPr txBox="1"/>
          <p:nvPr/>
        </p:nvSpPr>
        <p:spPr>
          <a:xfrm>
            <a:off x="5334965" y="3068508"/>
            <a:ext cx="1635406" cy="369332"/>
          </a:xfrm>
          <a:prstGeom prst="rect">
            <a:avLst/>
          </a:prstGeom>
          <a:noFill/>
        </p:spPr>
        <p:txBody>
          <a:bodyPr wrap="square" rtlCol="0">
            <a:spAutoFit/>
          </a:bodyPr>
          <a:lstStyle/>
          <a:p>
            <a:r>
              <a:rPr lang="en-US" sz="1800" dirty="0">
                <a:solidFill>
                  <a:schemeClr val="bg1"/>
                </a:solidFill>
                <a:cs typeface="Arial" panose="020B0604020202020204" pitchFamily="34" charset="0"/>
              </a:rPr>
              <a:t>Temperature?</a:t>
            </a:r>
          </a:p>
        </p:txBody>
      </p:sp>
      <p:pic>
        <p:nvPicPr>
          <p:cNvPr id="3" name="Picture 2"/>
          <p:cNvPicPr>
            <a:picLocks/>
          </p:cNvPicPr>
          <p:nvPr/>
        </p:nvPicPr>
        <p:blipFill>
          <a:blip r:embed="rId5" cstate="print">
            <a:extLst>
              <a:ext uri="{28A0092B-C50C-407E-A947-70E740481C1C}">
                <a14:useLocalDpi xmlns:a14="http://schemas.microsoft.com/office/drawing/2010/main"/>
              </a:ext>
            </a:extLst>
          </a:blip>
          <a:stretch>
            <a:fillRect/>
          </a:stretch>
        </p:blipFill>
        <p:spPr>
          <a:xfrm>
            <a:off x="97537" y="1520184"/>
            <a:ext cx="5120640" cy="2011680"/>
          </a:xfrm>
          <a:prstGeom prst="rect">
            <a:avLst/>
          </a:prstGeom>
        </p:spPr>
      </p:pic>
      <p:pic>
        <p:nvPicPr>
          <p:cNvPr id="5" name="Picture 4"/>
          <p:cNvPicPr>
            <a:picLocks/>
          </p:cNvPicPr>
          <p:nvPr/>
        </p:nvPicPr>
        <p:blipFill>
          <a:blip r:embed="rId6" cstate="print">
            <a:extLst>
              <a:ext uri="{28A0092B-C50C-407E-A947-70E740481C1C}">
                <a14:useLocalDpi xmlns:a14="http://schemas.microsoft.com/office/drawing/2010/main"/>
              </a:ext>
            </a:extLst>
          </a:blip>
          <a:stretch>
            <a:fillRect/>
          </a:stretch>
        </p:blipFill>
        <p:spPr>
          <a:xfrm>
            <a:off x="89959" y="2247334"/>
            <a:ext cx="5120640" cy="2011680"/>
          </a:xfrm>
          <a:prstGeom prst="rect">
            <a:avLst/>
          </a:prstGeom>
        </p:spPr>
      </p:pic>
      <p:pic>
        <p:nvPicPr>
          <p:cNvPr id="13" name="Picture 12"/>
          <p:cNvPicPr>
            <a:picLocks/>
          </p:cNvPicPr>
          <p:nvPr/>
        </p:nvPicPr>
        <p:blipFill>
          <a:blip r:embed="rId7" cstate="print">
            <a:extLst>
              <a:ext uri="{28A0092B-C50C-407E-A947-70E740481C1C}">
                <a14:useLocalDpi xmlns:a14="http://schemas.microsoft.com/office/drawing/2010/main"/>
              </a:ext>
            </a:extLst>
          </a:blip>
          <a:stretch>
            <a:fillRect/>
          </a:stretch>
        </p:blipFill>
        <p:spPr>
          <a:xfrm>
            <a:off x="93748" y="2956250"/>
            <a:ext cx="5120640" cy="2011680"/>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797751" y="872072"/>
            <a:ext cx="5193072" cy="248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Rot="1" noChangeArrowheads="1"/>
          </p:cNvSpPr>
          <p:nvPr/>
        </p:nvSpPr>
        <p:spPr bwMode="auto">
          <a:xfrm>
            <a:off x="5548804" y="3670132"/>
            <a:ext cx="12001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smtClean="0">
                <a:solidFill>
                  <a:schemeClr val="accent4">
                    <a:lumMod val="60000"/>
                    <a:lumOff val="40000"/>
                  </a:schemeClr>
                </a:solidFill>
                <a:latin typeface="+mn-lt"/>
              </a:rPr>
              <a:t>Sunlight </a:t>
            </a:r>
            <a:endParaRPr lang="en-US" altLang="en-US" sz="1800" b="0" dirty="0">
              <a:solidFill>
                <a:schemeClr val="accent4">
                  <a:lumMod val="60000"/>
                  <a:lumOff val="40000"/>
                </a:schemeClr>
              </a:solidFill>
              <a:latin typeface="+mn-lt"/>
            </a:endParaRPr>
          </a:p>
        </p:txBody>
      </p:sp>
    </p:spTree>
    <p:extLst>
      <p:ext uri="{BB962C8B-B14F-4D97-AF65-F5344CB8AC3E}">
        <p14:creationId xmlns:p14="http://schemas.microsoft.com/office/powerpoint/2010/main" val="326688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xit" presetSubtype="0" fill="hold" grpId="0" nodeType="with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par>
                                <p:cTn id="47" presetID="10" presetClass="exit" presetSubtype="0" fill="hold" nodeType="withEffect">
                                  <p:stCondLst>
                                    <p:cond delay="0"/>
                                  </p:stCondLst>
                                  <p:childTnLst>
                                    <p:animEffect transition="out" filter="fade">
                                      <p:cBhvr>
                                        <p:cTn id="48" dur="1000"/>
                                        <p:tgtEl>
                                          <p:spTgt spid="5"/>
                                        </p:tgtEl>
                                      </p:cBhvr>
                                    </p:animEffect>
                                    <p:set>
                                      <p:cBhvr>
                                        <p:cTn id="49" dur="1" fill="hold">
                                          <p:stCondLst>
                                            <p:cond delay="99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2"/>
                                        </p:tgtEl>
                                      </p:cBhvr>
                                    </p:animEffect>
                                    <p:set>
                                      <p:cBhvr>
                                        <p:cTn id="52" dur="1" fill="hold">
                                          <p:stCondLst>
                                            <p:cond delay="9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par>
                                <p:cTn id="58" presetID="10" presetClass="exit" presetSubtype="0" fill="hold" grpId="1" nodeType="withEffect">
                                  <p:stCondLst>
                                    <p:cond delay="0"/>
                                  </p:stCondLst>
                                  <p:childTnLst>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10" grpId="0"/>
      <p:bldP spid="10" grpId="1"/>
      <p:bldP spid="11" grpId="0"/>
      <p:bldP spid="11" grpId="1"/>
      <p:bldP spid="12" grpId="0"/>
      <p:bldP spid="12" grpId="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Rot="1" noChangeArrowheads="1"/>
          </p:cNvSpPr>
          <p:nvPr/>
        </p:nvSpPr>
        <p:spPr bwMode="auto">
          <a:xfrm>
            <a:off x="879108" y="375218"/>
            <a:ext cx="5104546" cy="47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Case Study #2: Annual DO levels</a:t>
            </a:r>
          </a:p>
        </p:txBody>
      </p:sp>
      <p:sp>
        <p:nvSpPr>
          <p:cNvPr id="6" name="Rectangle 2"/>
          <p:cNvSpPr>
            <a:spLocks noRot="1" noChangeArrowheads="1"/>
          </p:cNvSpPr>
          <p:nvPr/>
        </p:nvSpPr>
        <p:spPr bwMode="auto">
          <a:xfrm>
            <a:off x="1278611" y="4197960"/>
            <a:ext cx="4286250" cy="56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smtClean="0">
                <a:solidFill>
                  <a:schemeClr val="bg1"/>
                </a:solidFill>
                <a:latin typeface="+mn-lt"/>
              </a:rPr>
              <a:t>More sunlight </a:t>
            </a:r>
            <a:r>
              <a:rPr lang="en-US" altLang="en-US" sz="1800" b="0" dirty="0">
                <a:solidFill>
                  <a:schemeClr val="bg1"/>
                </a:solidFill>
                <a:latin typeface="+mn-lt"/>
              </a:rPr>
              <a:t>in </a:t>
            </a:r>
            <a:r>
              <a:rPr lang="en-US" altLang="en-US" sz="1800" b="0" dirty="0" smtClean="0">
                <a:solidFill>
                  <a:schemeClr val="bg1"/>
                </a:solidFill>
                <a:latin typeface="+mn-lt"/>
              </a:rPr>
              <a:t>summer, </a:t>
            </a:r>
            <a:r>
              <a:rPr lang="en-US" altLang="en-US" sz="1800" b="0" dirty="0">
                <a:solidFill>
                  <a:schemeClr val="bg1"/>
                </a:solidFill>
                <a:latin typeface="+mn-lt"/>
              </a:rPr>
              <a:t>but </a:t>
            </a:r>
            <a:r>
              <a:rPr lang="en-US" altLang="en-US" sz="1800" b="0" dirty="0" smtClean="0">
                <a:solidFill>
                  <a:schemeClr val="bg1"/>
                </a:solidFill>
                <a:latin typeface="+mn-lt"/>
              </a:rPr>
              <a:t>less </a:t>
            </a:r>
            <a:r>
              <a:rPr lang="en-US" altLang="en-US" sz="1800" b="0" dirty="0">
                <a:solidFill>
                  <a:schemeClr val="bg1"/>
                </a:solidFill>
                <a:latin typeface="+mn-lt"/>
              </a:rPr>
              <a:t>DO.</a:t>
            </a:r>
          </a:p>
        </p:txBody>
      </p:sp>
      <p:sp>
        <p:nvSpPr>
          <p:cNvPr id="7" name="Rectangle 2"/>
          <p:cNvSpPr>
            <a:spLocks noRot="1" noChangeArrowheads="1"/>
          </p:cNvSpPr>
          <p:nvPr/>
        </p:nvSpPr>
        <p:spPr bwMode="auto">
          <a:xfrm>
            <a:off x="1002506" y="4312549"/>
            <a:ext cx="4857750" cy="33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a:solidFill>
                  <a:schemeClr val="bg1"/>
                </a:solidFill>
                <a:latin typeface="+mn-lt"/>
              </a:rPr>
              <a:t>Cold water holds more DO than warm water.</a:t>
            </a:r>
          </a:p>
        </p:txBody>
      </p:sp>
      <p:sp>
        <p:nvSpPr>
          <p:cNvPr id="2" name="TextBox 1"/>
          <p:cNvSpPr txBox="1"/>
          <p:nvPr/>
        </p:nvSpPr>
        <p:spPr>
          <a:xfrm>
            <a:off x="720806" y="818243"/>
            <a:ext cx="6067425" cy="369332"/>
          </a:xfrm>
          <a:prstGeom prst="rect">
            <a:avLst/>
          </a:prstGeom>
          <a:noFill/>
        </p:spPr>
        <p:txBody>
          <a:bodyPr wrap="square" rtlCol="0">
            <a:spAutoFit/>
          </a:bodyPr>
          <a:lstStyle/>
          <a:p>
            <a:r>
              <a:rPr lang="en-US" sz="1800" b="1" dirty="0">
                <a:solidFill>
                  <a:schemeClr val="bg1"/>
                </a:solidFill>
                <a:cs typeface="Arial" panose="020B0604020202020204" pitchFamily="34" charset="0"/>
              </a:rPr>
              <a:t>What would a graph of DO levels over a year look like?</a:t>
            </a:r>
          </a:p>
        </p:txBody>
      </p:sp>
      <p:pic>
        <p:nvPicPr>
          <p:cNvPr id="4" name="Picture 3"/>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821" y="1289770"/>
            <a:ext cx="6675120" cy="2743200"/>
          </a:xfrm>
          <a:prstGeom prst="rect">
            <a:avLst/>
          </a:prstGeom>
        </p:spPr>
      </p:pic>
      <p:pic>
        <p:nvPicPr>
          <p:cNvPr id="5" name="Picture 4"/>
          <p:cNvPicPr>
            <a:picLocks/>
          </p:cNvPicPr>
          <p:nvPr/>
        </p:nvPicPr>
        <p:blipFill>
          <a:blip r:embed="rId4" cstate="screen">
            <a:extLst>
              <a:ext uri="{28A0092B-C50C-407E-A947-70E740481C1C}">
                <a14:useLocalDpi xmlns:a14="http://schemas.microsoft.com/office/drawing/2010/main"/>
              </a:ext>
            </a:extLst>
          </a:blip>
          <a:stretch>
            <a:fillRect/>
          </a:stretch>
        </p:blipFill>
        <p:spPr>
          <a:xfrm>
            <a:off x="93821" y="1289770"/>
            <a:ext cx="6675120" cy="2743200"/>
          </a:xfrm>
          <a:prstGeom prst="rect">
            <a:avLst/>
          </a:prstGeom>
        </p:spPr>
      </p:pic>
      <p:pic>
        <p:nvPicPr>
          <p:cNvPr id="8" name="Picture 7"/>
          <p:cNvPicPr>
            <a:picLocks/>
          </p:cNvPicPr>
          <p:nvPr/>
        </p:nvPicPr>
        <p:blipFill>
          <a:blip r:embed="rId5" cstate="screen">
            <a:extLst>
              <a:ext uri="{28A0092B-C50C-407E-A947-70E740481C1C}">
                <a14:useLocalDpi xmlns:a14="http://schemas.microsoft.com/office/drawing/2010/main"/>
              </a:ext>
            </a:extLst>
          </a:blip>
          <a:stretch>
            <a:fillRect/>
          </a:stretch>
        </p:blipFill>
        <p:spPr>
          <a:xfrm>
            <a:off x="93821" y="1297912"/>
            <a:ext cx="6675120" cy="2743200"/>
          </a:xfrm>
          <a:prstGeom prst="rect">
            <a:avLst/>
          </a:prstGeom>
        </p:spPr>
      </p:pic>
      <p:grpSp>
        <p:nvGrpSpPr>
          <p:cNvPr id="10" name="Group 9"/>
          <p:cNvGrpSpPr/>
          <p:nvPr/>
        </p:nvGrpSpPr>
        <p:grpSpPr>
          <a:xfrm>
            <a:off x="93820" y="1459011"/>
            <a:ext cx="6675121" cy="2487968"/>
            <a:chOff x="93820" y="1459011"/>
            <a:chExt cx="6675121" cy="2487968"/>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16857" y="1459011"/>
              <a:ext cx="3252084" cy="248796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820" y="1459012"/>
              <a:ext cx="3317289" cy="2487967"/>
            </a:xfrm>
            <a:prstGeom prst="rect">
              <a:avLst/>
            </a:prstGeom>
          </p:spPr>
        </p:pic>
      </p:grpSp>
    </p:spTree>
    <p:extLst>
      <p:ext uri="{BB962C8B-B14F-4D97-AF65-F5344CB8AC3E}">
        <p14:creationId xmlns:p14="http://schemas.microsoft.com/office/powerpoint/2010/main" val="315948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xit" presetSubtype="0" fill="hold" nodeType="withEffect">
                                  <p:stCondLst>
                                    <p:cond delay="0"/>
                                  </p:stCondLst>
                                  <p:childTnLst>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par>
                                <p:cTn id="31" presetID="10" presetClass="exit" presetSubtype="0" fill="hold" grpId="1" nodeType="withEffect">
                                  <p:stCondLst>
                                    <p:cond delay="0"/>
                                  </p:stCondLst>
                                  <p:childTnLst>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cstate="screen">
            <a:extLst>
              <a:ext uri="{28A0092B-C50C-407E-A947-70E740481C1C}">
                <a14:useLocalDpi xmlns:a14="http://schemas.microsoft.com/office/drawing/2010/main"/>
              </a:ext>
            </a:extLst>
          </a:blip>
          <a:stretch>
            <a:fillRect/>
          </a:stretch>
        </p:blipFill>
        <p:spPr>
          <a:xfrm>
            <a:off x="156207" y="1109741"/>
            <a:ext cx="5943600" cy="2289752"/>
          </a:xfrm>
          <a:prstGeom prst="rect">
            <a:avLst/>
          </a:prstGeom>
        </p:spPr>
      </p:pic>
      <p:pic>
        <p:nvPicPr>
          <p:cNvPr id="8" name="Picture 7"/>
          <p:cNvPicPr>
            <a:picLocks/>
          </p:cNvPicPr>
          <p:nvPr/>
        </p:nvPicPr>
        <p:blipFill>
          <a:blip r:embed="rId4" cstate="screen">
            <a:extLst>
              <a:ext uri="{28A0092B-C50C-407E-A947-70E740481C1C}">
                <a14:useLocalDpi xmlns:a14="http://schemas.microsoft.com/office/drawing/2010/main"/>
              </a:ext>
            </a:extLst>
          </a:blip>
          <a:stretch>
            <a:fillRect/>
          </a:stretch>
        </p:blipFill>
        <p:spPr>
          <a:xfrm>
            <a:off x="156207" y="1090367"/>
            <a:ext cx="5943600" cy="2332687"/>
          </a:xfrm>
          <a:prstGeom prst="rect">
            <a:avLst/>
          </a:prstGeom>
        </p:spPr>
      </p:pic>
      <p:sp>
        <p:nvSpPr>
          <p:cNvPr id="3" name="Rectangle 2"/>
          <p:cNvSpPr>
            <a:spLocks noRot="1" noChangeArrowheads="1"/>
          </p:cNvSpPr>
          <p:nvPr/>
        </p:nvSpPr>
        <p:spPr bwMode="auto">
          <a:xfrm>
            <a:off x="180972" y="450402"/>
            <a:ext cx="6534151"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Case Study #3: Tides in the Hudson estuary </a:t>
            </a:r>
          </a:p>
        </p:txBody>
      </p:sp>
      <p:sp>
        <p:nvSpPr>
          <p:cNvPr id="6" name="Rectangle 2"/>
          <p:cNvSpPr>
            <a:spLocks noRot="1" noChangeArrowheads="1"/>
          </p:cNvSpPr>
          <p:nvPr/>
        </p:nvSpPr>
        <p:spPr bwMode="auto">
          <a:xfrm>
            <a:off x="363739" y="3762206"/>
            <a:ext cx="5569289" cy="59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a:solidFill>
                  <a:schemeClr val="bg1"/>
                </a:solidFill>
                <a:latin typeface="+mn-lt"/>
              </a:rPr>
              <a:t>How do tides at Albany differ from tides at </a:t>
            </a:r>
            <a:r>
              <a:rPr lang="en-US" altLang="en-US" sz="1800" b="0" dirty="0" smtClean="0">
                <a:solidFill>
                  <a:schemeClr val="bg1"/>
                </a:solidFill>
                <a:latin typeface="+mn-lt"/>
              </a:rPr>
              <a:t>Poughkeepsie as shown in this graph of tides in </a:t>
            </a:r>
            <a:r>
              <a:rPr lang="en-US" altLang="en-US" sz="1800" b="0" dirty="0">
                <a:solidFill>
                  <a:schemeClr val="bg1"/>
                </a:solidFill>
                <a:latin typeface="+mn-lt"/>
              </a:rPr>
              <a:t>J</a:t>
            </a:r>
            <a:r>
              <a:rPr lang="en-US" altLang="en-US" sz="1800" b="0" dirty="0" smtClean="0">
                <a:solidFill>
                  <a:schemeClr val="bg1"/>
                </a:solidFill>
                <a:latin typeface="+mn-lt"/>
              </a:rPr>
              <a:t>uly 2021? </a:t>
            </a:r>
            <a:endParaRPr lang="en-US" altLang="en-US" sz="1800" b="0" dirty="0">
              <a:solidFill>
                <a:schemeClr val="bg1"/>
              </a:solidFill>
              <a:latin typeface="+mn-lt"/>
            </a:endParaRPr>
          </a:p>
        </p:txBody>
      </p:sp>
      <p:sp>
        <p:nvSpPr>
          <p:cNvPr id="2" name="TextBox 1"/>
          <p:cNvSpPr txBox="1"/>
          <p:nvPr/>
        </p:nvSpPr>
        <p:spPr>
          <a:xfrm>
            <a:off x="363733" y="3712337"/>
            <a:ext cx="5019501" cy="646331"/>
          </a:xfrm>
          <a:prstGeom prst="rect">
            <a:avLst/>
          </a:prstGeom>
          <a:noFill/>
        </p:spPr>
        <p:txBody>
          <a:bodyPr wrap="square" rtlCol="0">
            <a:spAutoFit/>
          </a:bodyPr>
          <a:lstStyle/>
          <a:p>
            <a:r>
              <a:rPr lang="en-US" sz="1800" dirty="0">
                <a:solidFill>
                  <a:schemeClr val="bg1"/>
                </a:solidFill>
                <a:cs typeface="Arial" panose="020B0604020202020204" pitchFamily="34" charset="0"/>
              </a:rPr>
              <a:t>Why is water elevation higher at Albany than at Poughkeepsie in this </a:t>
            </a:r>
            <a:r>
              <a:rPr lang="en-US" sz="1800" dirty="0" smtClean="0">
                <a:solidFill>
                  <a:schemeClr val="bg1"/>
                </a:solidFill>
                <a:cs typeface="Arial" panose="020B0604020202020204" pitchFamily="34" charset="0"/>
              </a:rPr>
              <a:t>graph of tides in March 2021?</a:t>
            </a:r>
            <a:endParaRPr lang="en-US" sz="1800" dirty="0">
              <a:solidFill>
                <a:schemeClr val="bg1"/>
              </a:solidFill>
              <a:cs typeface="Arial" panose="020B0604020202020204" pitchFamily="34" charset="0"/>
            </a:endParaRPr>
          </a:p>
        </p:txBody>
      </p:sp>
      <p:pic>
        <p:nvPicPr>
          <p:cNvPr id="7" name="Picture 6"/>
          <p:cNvPicPr>
            <a:picLocks/>
          </p:cNvPicPr>
          <p:nvPr/>
        </p:nvPicPr>
        <p:blipFill>
          <a:blip r:embed="rId5" cstate="screen">
            <a:extLst>
              <a:ext uri="{28A0092B-C50C-407E-A947-70E740481C1C}">
                <a14:useLocalDpi xmlns:a14="http://schemas.microsoft.com/office/drawing/2010/main"/>
              </a:ext>
            </a:extLst>
          </a:blip>
          <a:stretch>
            <a:fillRect/>
          </a:stretch>
        </p:blipFill>
        <p:spPr>
          <a:xfrm>
            <a:off x="156207" y="1096017"/>
            <a:ext cx="5943600" cy="2468880"/>
          </a:xfrm>
          <a:prstGeom prst="rect">
            <a:avLst/>
          </a:prstGeom>
        </p:spPr>
      </p:pic>
      <p:sp>
        <p:nvSpPr>
          <p:cNvPr id="13" name="Rectangle 2"/>
          <p:cNvSpPr>
            <a:spLocks noRot="1" noChangeArrowheads="1"/>
          </p:cNvSpPr>
          <p:nvPr/>
        </p:nvSpPr>
        <p:spPr bwMode="auto">
          <a:xfrm>
            <a:off x="363733" y="3672151"/>
            <a:ext cx="5447407" cy="8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smtClean="0">
                <a:solidFill>
                  <a:schemeClr val="bg1"/>
                </a:solidFill>
                <a:latin typeface="+mn-lt"/>
              </a:rPr>
              <a:t>Tides are more extreme in Albany – highs higher, lows lower. A given high or low tide happens later in Albany than in Poughkeepsie. </a:t>
            </a:r>
            <a:endParaRPr lang="en-US" altLang="en-US" sz="1800" b="0" dirty="0">
              <a:solidFill>
                <a:schemeClr val="bg1"/>
              </a:solidFill>
              <a:latin typeface="+mn-lt"/>
            </a:endParaRPr>
          </a:p>
        </p:txBody>
      </p:sp>
      <p:sp>
        <p:nvSpPr>
          <p:cNvPr id="14" name="TextBox 13"/>
          <p:cNvSpPr txBox="1"/>
          <p:nvPr/>
        </p:nvSpPr>
        <p:spPr>
          <a:xfrm>
            <a:off x="363733" y="3622873"/>
            <a:ext cx="5171901" cy="923330"/>
          </a:xfrm>
          <a:prstGeom prst="rect">
            <a:avLst/>
          </a:prstGeom>
          <a:noFill/>
        </p:spPr>
        <p:txBody>
          <a:bodyPr wrap="square" rtlCol="0">
            <a:spAutoFit/>
          </a:bodyPr>
          <a:lstStyle/>
          <a:p>
            <a:r>
              <a:rPr lang="en-US" sz="1800" dirty="0" smtClean="0">
                <a:solidFill>
                  <a:schemeClr val="bg1"/>
                </a:solidFill>
                <a:cs typeface="Arial" panose="020B0604020202020204" pitchFamily="34" charset="0"/>
              </a:rPr>
              <a:t>It’s spring. Snow is melting and there’s lots of rain, raising river levels near Albany. By the time the water gets to Poughkeepsie, it’s dropped to sea level.</a:t>
            </a:r>
            <a:endParaRPr lang="en-US" sz="1800" dirty="0">
              <a:solidFill>
                <a:schemeClr val="bg1"/>
              </a:solidFill>
              <a:cs typeface="Arial" panose="020B0604020202020204" pitchFamily="34" charset="0"/>
            </a:endParaRPr>
          </a:p>
        </p:txBody>
      </p:sp>
      <p:sp>
        <p:nvSpPr>
          <p:cNvPr id="5" name="Rectangle 2"/>
          <p:cNvSpPr>
            <a:spLocks noRot="1" noChangeArrowheads="1"/>
          </p:cNvSpPr>
          <p:nvPr/>
        </p:nvSpPr>
        <p:spPr bwMode="auto">
          <a:xfrm>
            <a:off x="1151989" y="1034981"/>
            <a:ext cx="47810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1800" b="0" dirty="0">
                <a:solidFill>
                  <a:srgbClr val="4061D8"/>
                </a:solidFill>
                <a:latin typeface="+mn-lt"/>
              </a:rPr>
              <a:t>Tides travel all the way to Albany; the </a:t>
            </a:r>
            <a:r>
              <a:rPr lang="en-US" altLang="en-US" sz="1800" b="0" dirty="0" smtClean="0">
                <a:solidFill>
                  <a:srgbClr val="4061D8"/>
                </a:solidFill>
                <a:latin typeface="+mn-lt"/>
              </a:rPr>
              <a:t>river’s surface is usually close </a:t>
            </a:r>
            <a:r>
              <a:rPr lang="en-US" altLang="en-US" sz="1800" b="0" dirty="0">
                <a:solidFill>
                  <a:srgbClr val="4061D8"/>
                </a:solidFill>
                <a:latin typeface="+mn-lt"/>
              </a:rPr>
              <a:t>to or at sea level </a:t>
            </a:r>
            <a:r>
              <a:rPr lang="en-US" altLang="en-US" sz="1800" b="0" dirty="0" smtClean="0">
                <a:solidFill>
                  <a:srgbClr val="4061D8"/>
                </a:solidFill>
                <a:latin typeface="+mn-lt"/>
              </a:rPr>
              <a:t>there</a:t>
            </a:r>
            <a:r>
              <a:rPr lang="en-US" altLang="en-US" sz="1800" b="0" dirty="0">
                <a:solidFill>
                  <a:srgbClr val="4061D8"/>
                </a:solidFill>
                <a:latin typeface="+mn-lt"/>
              </a:rPr>
              <a:t>.  </a:t>
            </a:r>
          </a:p>
        </p:txBody>
      </p:sp>
      <p:grpSp>
        <p:nvGrpSpPr>
          <p:cNvPr id="18" name="Group 17"/>
          <p:cNvGrpSpPr/>
          <p:nvPr/>
        </p:nvGrpSpPr>
        <p:grpSpPr>
          <a:xfrm>
            <a:off x="5747540" y="1091112"/>
            <a:ext cx="1054646" cy="3519217"/>
            <a:chOff x="5747540" y="1091112"/>
            <a:chExt cx="1054646" cy="3519217"/>
          </a:xfrm>
        </p:grpSpPr>
        <p:pic>
          <p:nvPicPr>
            <p:cNvPr id="12" name="Picture 11"/>
            <p:cNvPicPr>
              <a:picLocks/>
            </p:cNvPicPr>
            <p:nvPr/>
          </p:nvPicPr>
          <p:blipFill>
            <a:blip r:embed="rId6" cstate="print">
              <a:extLst>
                <a:ext uri="{28A0092B-C50C-407E-A947-70E740481C1C}">
                  <a14:useLocalDpi xmlns:a14="http://schemas.microsoft.com/office/drawing/2010/main"/>
                </a:ext>
              </a:extLst>
            </a:blip>
            <a:stretch>
              <a:fillRect/>
            </a:stretch>
          </p:blipFill>
          <p:spPr>
            <a:xfrm>
              <a:off x="5811140" y="1091112"/>
              <a:ext cx="927446" cy="3519217"/>
            </a:xfrm>
            <a:prstGeom prst="rect">
              <a:avLst/>
            </a:prstGeom>
          </p:spPr>
        </p:pic>
        <p:sp>
          <p:nvSpPr>
            <p:cNvPr id="16" name="TextBox 15"/>
            <p:cNvSpPr txBox="1"/>
            <p:nvPr/>
          </p:nvSpPr>
          <p:spPr>
            <a:xfrm>
              <a:off x="6014679" y="1097681"/>
              <a:ext cx="642256" cy="276999"/>
            </a:xfrm>
            <a:prstGeom prst="rect">
              <a:avLst/>
            </a:prstGeom>
            <a:noFill/>
          </p:spPr>
          <p:txBody>
            <a:bodyPr wrap="square" rtlCol="0">
              <a:spAutoFit/>
            </a:bodyPr>
            <a:lstStyle/>
            <a:p>
              <a:r>
                <a:rPr lang="en-US" sz="1200" dirty="0" smtClean="0">
                  <a:solidFill>
                    <a:srgbClr val="3C5DD6"/>
                  </a:solidFill>
                </a:rPr>
                <a:t>Albany</a:t>
              </a:r>
              <a:endParaRPr lang="en-US" sz="1200" dirty="0">
                <a:solidFill>
                  <a:srgbClr val="3C5DD6"/>
                </a:solidFill>
              </a:endParaRPr>
            </a:p>
          </p:txBody>
        </p:sp>
        <p:sp>
          <p:nvSpPr>
            <p:cNvPr id="17" name="TextBox 16"/>
            <p:cNvSpPr txBox="1"/>
            <p:nvPr/>
          </p:nvSpPr>
          <p:spPr>
            <a:xfrm>
              <a:off x="5747540" y="2706190"/>
              <a:ext cx="1054646" cy="276999"/>
            </a:xfrm>
            <a:prstGeom prst="rect">
              <a:avLst/>
            </a:prstGeom>
            <a:noFill/>
          </p:spPr>
          <p:txBody>
            <a:bodyPr wrap="square" rtlCol="0">
              <a:spAutoFit/>
            </a:bodyPr>
            <a:lstStyle/>
            <a:p>
              <a:r>
                <a:rPr lang="en-US" sz="1200" dirty="0" smtClean="0">
                  <a:solidFill>
                    <a:srgbClr val="F57E2A"/>
                  </a:solidFill>
                </a:rPr>
                <a:t>Poughkeepsie</a:t>
              </a:r>
              <a:endParaRPr lang="en-US" sz="1200" dirty="0">
                <a:solidFill>
                  <a:srgbClr val="F57E2A"/>
                </a:solidFill>
              </a:endParaRPr>
            </a:p>
          </p:txBody>
        </p:sp>
      </p:grpSp>
    </p:spTree>
    <p:extLst>
      <p:ext uri="{BB962C8B-B14F-4D97-AF65-F5344CB8AC3E}">
        <p14:creationId xmlns:p14="http://schemas.microsoft.com/office/powerpoint/2010/main" val="384542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xit" presetSubtype="0" fill="hold" grpId="1" nodeType="withEffect">
                                  <p:stCondLst>
                                    <p:cond delay="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10" presetClass="exit" presetSubtype="0" fill="hold" grpId="2" nodeType="withEffect">
                                  <p:stCondLst>
                                    <p:cond delay="0"/>
                                  </p:stCondLst>
                                  <p:childTnLst>
                                    <p:animEffect transition="out" filter="fade">
                                      <p:cBhvr>
                                        <p:cTn id="28" dur="1000"/>
                                        <p:tgtEl>
                                          <p:spTgt spid="6"/>
                                        </p:tgtEl>
                                      </p:cBhvr>
                                    </p:animEffect>
                                    <p:set>
                                      <p:cBhvr>
                                        <p:cTn id="29" dur="1" fill="hold">
                                          <p:stCondLst>
                                            <p:cond delay="9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par>
                                <p:cTn id="38" presetID="10" presetClass="exit" presetSubtype="0" fill="hold" grpId="1" nodeType="withEffect">
                                  <p:stCondLst>
                                    <p:cond delay="0"/>
                                  </p:stCondLst>
                                  <p:childTnLst>
                                    <p:animEffect transition="out" filter="fade">
                                      <p:cBhvr>
                                        <p:cTn id="39" dur="1000"/>
                                        <p:tgtEl>
                                          <p:spTgt spid="13"/>
                                        </p:tgtEl>
                                      </p:cBhvr>
                                    </p:animEffect>
                                    <p:set>
                                      <p:cBhvr>
                                        <p:cTn id="40" dur="1" fill="hold">
                                          <p:stCondLst>
                                            <p:cond delay="9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childTnLst>
                                </p:cTn>
                              </p:par>
                              <p:par>
                                <p:cTn id="46" presetID="10" presetClass="exit" presetSubtype="0" fill="hold" grpId="1" nodeType="withEffect">
                                  <p:stCondLst>
                                    <p:cond delay="0"/>
                                  </p:stCondLst>
                                  <p:childTnLst>
                                    <p:animEffect transition="out" filter="fade">
                                      <p:cBhvr>
                                        <p:cTn id="47" dur="1000"/>
                                        <p:tgtEl>
                                          <p:spTgt spid="2"/>
                                        </p:tgtEl>
                                      </p:cBhvr>
                                    </p:animEffect>
                                    <p:set>
                                      <p:cBhvr>
                                        <p:cTn id="4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2"/>
      <p:bldP spid="2" grpId="0"/>
      <p:bldP spid="2" grpId="1"/>
      <p:bldP spid="13" grpId="0"/>
      <p:bldP spid="13" grpId="1"/>
      <p:bldP spid="14" grpId="0"/>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4156" y="3947278"/>
            <a:ext cx="3811604" cy="369332"/>
          </a:xfrm>
          <a:prstGeom prst="rect">
            <a:avLst/>
          </a:prstGeom>
          <a:noFill/>
        </p:spPr>
        <p:txBody>
          <a:bodyPr wrap="square" rtlCol="0">
            <a:spAutoFit/>
          </a:bodyPr>
          <a:lstStyle/>
          <a:p>
            <a:r>
              <a:rPr lang="en-US" sz="1800" dirty="0" smtClean="0">
                <a:solidFill>
                  <a:schemeClr val="bg1"/>
                </a:solidFill>
              </a:rPr>
              <a:t>Water levels pushed up by storm surge </a:t>
            </a:r>
            <a:endParaRPr lang="en-US" sz="1800" dirty="0">
              <a:solidFill>
                <a:schemeClr val="bg1"/>
              </a:solidFill>
            </a:endParaRPr>
          </a:p>
        </p:txBody>
      </p:sp>
      <p:pic>
        <p:nvPicPr>
          <p:cNvPr id="2" name="Picture 1"/>
          <p:cNvPicPr>
            <a:picLocks/>
          </p:cNvPicPr>
          <p:nvPr/>
        </p:nvPicPr>
        <p:blipFill>
          <a:blip r:embed="rId3" cstate="screen">
            <a:extLst>
              <a:ext uri="{28A0092B-C50C-407E-A947-70E740481C1C}">
                <a14:useLocalDpi xmlns:a14="http://schemas.microsoft.com/office/drawing/2010/main"/>
              </a:ext>
            </a:extLst>
          </a:blip>
          <a:stretch>
            <a:fillRect/>
          </a:stretch>
        </p:blipFill>
        <p:spPr>
          <a:xfrm>
            <a:off x="411652" y="1105692"/>
            <a:ext cx="6076612" cy="2768953"/>
          </a:xfrm>
          <a:prstGeom prst="rect">
            <a:avLst/>
          </a:prstGeom>
        </p:spPr>
      </p:pic>
      <p:sp>
        <p:nvSpPr>
          <p:cNvPr id="17411" name="Rectangle 2"/>
          <p:cNvSpPr>
            <a:spLocks noRot="1" noChangeArrowheads="1"/>
          </p:cNvSpPr>
          <p:nvPr/>
        </p:nvSpPr>
        <p:spPr bwMode="auto">
          <a:xfrm>
            <a:off x="161924" y="461274"/>
            <a:ext cx="6696076" cy="64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Case Study #4: Wind effects on water levels </a:t>
            </a:r>
          </a:p>
        </p:txBody>
      </p:sp>
      <p:pic>
        <p:nvPicPr>
          <p:cNvPr id="11" name="Picture 10"/>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407859" y="1105692"/>
            <a:ext cx="6368457" cy="3086686"/>
          </a:xfrm>
          <a:prstGeom prst="rect">
            <a:avLst/>
          </a:prstGeom>
        </p:spPr>
      </p:pic>
      <p:pic>
        <p:nvPicPr>
          <p:cNvPr id="12" name="Picture 11"/>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74078" y="1035204"/>
            <a:ext cx="6702238" cy="3429000"/>
          </a:xfrm>
          <a:prstGeom prst="rect">
            <a:avLst/>
          </a:prstGeom>
        </p:spPr>
      </p:pic>
      <p:grpSp>
        <p:nvGrpSpPr>
          <p:cNvPr id="15" name="Group 14"/>
          <p:cNvGrpSpPr>
            <a:grpSpLocks noChangeAspect="1"/>
          </p:cNvGrpSpPr>
          <p:nvPr/>
        </p:nvGrpSpPr>
        <p:grpSpPr>
          <a:xfrm>
            <a:off x="3832391" y="1047314"/>
            <a:ext cx="1067814" cy="1067814"/>
            <a:chOff x="2795852" y="1139116"/>
            <a:chExt cx="1318950" cy="1318950"/>
          </a:xfrm>
        </p:grpSpPr>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95852" y="1139116"/>
              <a:ext cx="1318950" cy="1318950"/>
            </a:xfrm>
            <a:prstGeom prst="rect">
              <a:avLst/>
            </a:prstGeom>
          </p:spPr>
        </p:pic>
        <p:sp>
          <p:nvSpPr>
            <p:cNvPr id="17" name="Down Arrow 16"/>
            <p:cNvSpPr/>
            <p:nvPr/>
          </p:nvSpPr>
          <p:spPr>
            <a:xfrm rot="12088230">
              <a:off x="3230234" y="1792395"/>
              <a:ext cx="262890" cy="463585"/>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a:grpSpLocks noChangeAspect="1"/>
          </p:cNvGrpSpPr>
          <p:nvPr/>
        </p:nvGrpSpPr>
        <p:grpSpPr>
          <a:xfrm>
            <a:off x="1966592" y="1035204"/>
            <a:ext cx="1057502" cy="1057502"/>
            <a:chOff x="2795852" y="1139116"/>
            <a:chExt cx="1318950" cy="1318950"/>
          </a:xfrm>
        </p:grpSpPr>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95852" y="1139116"/>
              <a:ext cx="1318950" cy="1318950"/>
            </a:xfrm>
            <a:prstGeom prst="rect">
              <a:avLst/>
            </a:prstGeom>
          </p:spPr>
        </p:pic>
        <p:sp>
          <p:nvSpPr>
            <p:cNvPr id="9" name="Down Arrow 8"/>
            <p:cNvSpPr/>
            <p:nvPr/>
          </p:nvSpPr>
          <p:spPr>
            <a:xfrm rot="5400000">
              <a:off x="3540678" y="1581796"/>
              <a:ext cx="262890" cy="433592"/>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892" y="414561"/>
            <a:ext cx="6707282" cy="4151214"/>
          </a:xfrm>
          <a:prstGeom prst="rect">
            <a:avLst/>
          </a:prstGeom>
        </p:spPr>
      </p:pic>
    </p:spTree>
    <p:extLst>
      <p:ext uri="{BB962C8B-B14F-4D97-AF65-F5344CB8AC3E}">
        <p14:creationId xmlns:p14="http://schemas.microsoft.com/office/powerpoint/2010/main" val="125589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10" presetClass="exit" presetSubtype="0" fill="hold" nodeType="withEffect">
                                  <p:stCondLst>
                                    <p:cond delay="0"/>
                                  </p:stCondLst>
                                  <p:childTnLst>
                                    <p:animEffect transition="out" filter="fade">
                                      <p:cBhvr>
                                        <p:cTn id="20" dur="1000"/>
                                        <p:tgtEl>
                                          <p:spTgt spid="11"/>
                                        </p:tgtEl>
                                      </p:cBhvr>
                                    </p:animEffect>
                                    <p:set>
                                      <p:cBhvr>
                                        <p:cTn id="21" dur="1" fill="hold">
                                          <p:stCondLst>
                                            <p:cond delay="9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Rot="1" noChangeArrowheads="1"/>
          </p:cNvSpPr>
          <p:nvPr/>
        </p:nvSpPr>
        <p:spPr bwMode="auto">
          <a:xfrm>
            <a:off x="1047750" y="377581"/>
            <a:ext cx="4905375" cy="5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A Suggested Classroom Activity</a:t>
            </a:r>
          </a:p>
        </p:txBody>
      </p:sp>
      <p:sp>
        <p:nvSpPr>
          <p:cNvPr id="2" name="TextBox 1"/>
          <p:cNvSpPr txBox="1"/>
          <p:nvPr/>
        </p:nvSpPr>
        <p:spPr>
          <a:xfrm>
            <a:off x="219075" y="955919"/>
            <a:ext cx="6229349" cy="584775"/>
          </a:xfrm>
          <a:prstGeom prst="rect">
            <a:avLst/>
          </a:prstGeom>
          <a:noFill/>
        </p:spPr>
        <p:txBody>
          <a:bodyPr wrap="square" rtlCol="0">
            <a:spAutoFit/>
          </a:bodyPr>
          <a:lstStyle/>
          <a:p>
            <a:r>
              <a:rPr lang="en-US" sz="1600" dirty="0" smtClean="0">
                <a:solidFill>
                  <a:schemeClr val="bg1"/>
                </a:solidFill>
                <a:cs typeface="Arial" panose="020B0604020202020204" pitchFamily="34" charset="0"/>
              </a:rPr>
              <a:t>Use </a:t>
            </a:r>
            <a:r>
              <a:rPr lang="en-US" sz="1600" dirty="0">
                <a:solidFill>
                  <a:schemeClr val="bg1"/>
                </a:solidFill>
                <a:cs typeface="Arial" panose="020B0604020202020204" pitchFamily="34" charset="0"/>
              </a:rPr>
              <a:t>the following slides with students to practice graph interpretation, formulate and test hypotheses, and explore HRECOS. </a:t>
            </a:r>
          </a:p>
        </p:txBody>
      </p:sp>
      <p:sp>
        <p:nvSpPr>
          <p:cNvPr id="3" name="TextBox 2"/>
          <p:cNvSpPr txBox="1"/>
          <p:nvPr/>
        </p:nvSpPr>
        <p:spPr>
          <a:xfrm>
            <a:off x="219075" y="1594940"/>
            <a:ext cx="6562724" cy="1569660"/>
          </a:xfrm>
          <a:prstGeom prst="rect">
            <a:avLst/>
          </a:prstGeom>
          <a:noFill/>
        </p:spPr>
        <p:txBody>
          <a:bodyPr wrap="square" rtlCol="0">
            <a:spAutoFit/>
          </a:bodyPr>
          <a:lstStyle/>
          <a:p>
            <a:r>
              <a:rPr lang="en-US" sz="1600" dirty="0">
                <a:solidFill>
                  <a:schemeClr val="bg1"/>
                </a:solidFill>
                <a:cs typeface="Arial" panose="020B0604020202020204" pitchFamily="34" charset="0"/>
              </a:rPr>
              <a:t>Divide the class into four groups. Give each a printout of one of the following graphs. </a:t>
            </a:r>
            <a:r>
              <a:rPr lang="en-US" sz="1600" dirty="0" smtClean="0">
                <a:solidFill>
                  <a:schemeClr val="bg1"/>
                </a:solidFill>
                <a:cs typeface="Arial" panose="020B0604020202020204" pitchFamily="34" charset="0"/>
              </a:rPr>
              <a:t>Show slide </a:t>
            </a:r>
            <a:r>
              <a:rPr lang="en-US" sz="1600" dirty="0">
                <a:solidFill>
                  <a:schemeClr val="bg1"/>
                </a:solidFill>
                <a:cs typeface="Arial" panose="020B0604020202020204" pitchFamily="34" charset="0"/>
              </a:rPr>
              <a:t>[#</a:t>
            </a:r>
            <a:r>
              <a:rPr lang="en-US" sz="1600" dirty="0" smtClean="0">
                <a:solidFill>
                  <a:schemeClr val="bg1"/>
                </a:solidFill>
                <a:cs typeface="Arial" panose="020B0604020202020204" pitchFamily="34" charset="0"/>
              </a:rPr>
              <a:t>18] </a:t>
            </a:r>
            <a:r>
              <a:rPr lang="en-US" sz="1600" dirty="0">
                <a:solidFill>
                  <a:schemeClr val="bg1"/>
                </a:solidFill>
                <a:cs typeface="Arial" panose="020B0604020202020204" pitchFamily="34" charset="0"/>
              </a:rPr>
              <a:t>Interpreting </a:t>
            </a:r>
            <a:r>
              <a:rPr lang="en-US" sz="1600" dirty="0" smtClean="0">
                <a:solidFill>
                  <a:schemeClr val="bg1"/>
                </a:solidFill>
                <a:cs typeface="Arial" panose="020B0604020202020204" pitchFamily="34" charset="0"/>
              </a:rPr>
              <a:t>Graphs, </a:t>
            </a:r>
            <a:r>
              <a:rPr lang="en-US" sz="1600" dirty="0">
                <a:solidFill>
                  <a:schemeClr val="bg1"/>
                </a:solidFill>
                <a:cs typeface="Arial" panose="020B0604020202020204" pitchFamily="34" charset="0"/>
              </a:rPr>
              <a:t>and review the questions to be addressed. Allow </a:t>
            </a:r>
            <a:r>
              <a:rPr lang="en-US" sz="1600" baseline="-10000" dirty="0">
                <a:solidFill>
                  <a:schemeClr val="bg1"/>
                </a:solidFill>
                <a:cs typeface="Arial" panose="020B0604020202020204" pitchFamily="34" charset="0"/>
              </a:rPr>
              <a:t>~</a:t>
            </a:r>
            <a:r>
              <a:rPr lang="en-US" sz="1600" dirty="0">
                <a:solidFill>
                  <a:schemeClr val="bg1"/>
                </a:solidFill>
                <a:cs typeface="Arial" panose="020B0604020202020204" pitchFamily="34" charset="0"/>
              </a:rPr>
              <a:t>10 minutes for groups to come up with answers. Then have each group present their answers and hypotheses to the class. </a:t>
            </a:r>
            <a:r>
              <a:rPr lang="en-US" sz="1600" dirty="0" smtClean="0">
                <a:solidFill>
                  <a:schemeClr val="bg1"/>
                </a:solidFill>
                <a:cs typeface="Arial" panose="020B0604020202020204" pitchFamily="34" charset="0"/>
              </a:rPr>
              <a:t>If each  has a computer,  they can go ahead and test their hypotheses before presenting them to the rest of the class. This may require more time.</a:t>
            </a:r>
            <a:endParaRPr lang="en-US" sz="1600" dirty="0">
              <a:solidFill>
                <a:schemeClr val="bg1"/>
              </a:solidFill>
              <a:cs typeface="Arial" panose="020B0604020202020204" pitchFamily="34" charset="0"/>
            </a:endParaRPr>
          </a:p>
        </p:txBody>
      </p:sp>
      <p:sp>
        <p:nvSpPr>
          <p:cNvPr id="4" name="TextBox 3"/>
          <p:cNvSpPr txBox="1"/>
          <p:nvPr/>
        </p:nvSpPr>
        <p:spPr>
          <a:xfrm>
            <a:off x="219075" y="3218846"/>
            <a:ext cx="6466034" cy="1846659"/>
          </a:xfrm>
          <a:prstGeom prst="rect">
            <a:avLst/>
          </a:prstGeom>
          <a:noFill/>
        </p:spPr>
        <p:txBody>
          <a:bodyPr wrap="square" rtlCol="0">
            <a:spAutoFit/>
          </a:bodyPr>
          <a:lstStyle/>
          <a:p>
            <a:r>
              <a:rPr lang="en-US" sz="1600" dirty="0" smtClean="0">
                <a:solidFill>
                  <a:schemeClr val="bg1"/>
                </a:solidFill>
                <a:cs typeface="Arial" panose="020B0604020202020204" pitchFamily="34" charset="0"/>
              </a:rPr>
              <a:t>Bring up the HRECOS interface on the classroom screen. As </a:t>
            </a:r>
            <a:r>
              <a:rPr lang="en-US" sz="1600" dirty="0">
                <a:solidFill>
                  <a:schemeClr val="bg1"/>
                </a:solidFill>
                <a:cs typeface="Arial" panose="020B0604020202020204" pitchFamily="34" charset="0"/>
              </a:rPr>
              <a:t>each group starts, set the </a:t>
            </a:r>
            <a:r>
              <a:rPr lang="en-US" sz="1600" dirty="0" smtClean="0">
                <a:solidFill>
                  <a:schemeClr val="bg1"/>
                </a:solidFill>
                <a:cs typeface="Arial" panose="020B0604020202020204" pitchFamily="34" charset="0"/>
              </a:rPr>
              <a:t>interface </a:t>
            </a:r>
            <a:r>
              <a:rPr lang="en-US" sz="1600" dirty="0">
                <a:solidFill>
                  <a:schemeClr val="bg1"/>
                </a:solidFill>
                <a:cs typeface="Arial" panose="020B0604020202020204" pitchFamily="34" charset="0"/>
              </a:rPr>
              <a:t>to display their </a:t>
            </a:r>
            <a:r>
              <a:rPr lang="en-US" sz="1600" dirty="0" smtClean="0">
                <a:solidFill>
                  <a:schemeClr val="bg1"/>
                </a:solidFill>
                <a:cs typeface="Arial" panose="020B0604020202020204" pitchFamily="34" charset="0"/>
              </a:rPr>
              <a:t>graph. </a:t>
            </a:r>
            <a:r>
              <a:rPr lang="en-US" sz="1600" dirty="0">
                <a:solidFill>
                  <a:schemeClr val="bg1"/>
                </a:solidFill>
                <a:cs typeface="Arial" panose="020B0604020202020204" pitchFamily="34" charset="0"/>
              </a:rPr>
              <a:t>Then </a:t>
            </a:r>
            <a:r>
              <a:rPr lang="en-US" sz="1600" dirty="0" smtClean="0">
                <a:solidFill>
                  <a:schemeClr val="bg1"/>
                </a:solidFill>
                <a:cs typeface="Arial" panose="020B0604020202020204" pitchFamily="34" charset="0"/>
              </a:rPr>
              <a:t>manipulate the interface as the group directs, selecting stations, parameters, and time periods to </a:t>
            </a:r>
            <a:r>
              <a:rPr lang="en-US" sz="1600" dirty="0">
                <a:solidFill>
                  <a:schemeClr val="bg1"/>
                </a:solidFill>
                <a:cs typeface="Arial" panose="020B0604020202020204" pitchFamily="34" charset="0"/>
              </a:rPr>
              <a:t>look for correlations with factors the group thinks are having an impact. Alternatively, use the screen shots that follow each graph in this show to point out correlations.</a:t>
            </a:r>
          </a:p>
          <a:p>
            <a:endParaRPr lang="en-US" sz="1800" dirty="0">
              <a:solidFill>
                <a:schemeClr val="bg1"/>
              </a:solidFill>
              <a:cs typeface="Arial" panose="020B0604020202020204" pitchFamily="34" charset="0"/>
            </a:endParaRPr>
          </a:p>
        </p:txBody>
      </p:sp>
    </p:spTree>
    <p:extLst>
      <p:ext uri="{BB962C8B-B14F-4D97-AF65-F5344CB8AC3E}">
        <p14:creationId xmlns:p14="http://schemas.microsoft.com/office/powerpoint/2010/main" val="226937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Rot="1" noChangeArrowheads="1"/>
          </p:cNvSpPr>
          <p:nvPr/>
        </p:nvSpPr>
        <p:spPr bwMode="auto">
          <a:xfrm>
            <a:off x="578338" y="493593"/>
            <a:ext cx="5621247" cy="87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Interpreting graphs: What is the story that each of these graphs tells? </a:t>
            </a:r>
          </a:p>
        </p:txBody>
      </p:sp>
      <p:sp>
        <p:nvSpPr>
          <p:cNvPr id="21507" name="Text Box 2"/>
          <p:cNvSpPr txBox="1">
            <a:spLocks noChangeArrowheads="1"/>
          </p:cNvSpPr>
          <p:nvPr/>
        </p:nvSpPr>
        <p:spPr bwMode="auto">
          <a:xfrm>
            <a:off x="1300163" y="3350419"/>
            <a:ext cx="48994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endParaRPr lang="en-US" altLang="en-US" sz="2700"/>
          </a:p>
        </p:txBody>
      </p:sp>
      <p:sp>
        <p:nvSpPr>
          <p:cNvPr id="21508" name="Rectangle 4"/>
          <p:cNvSpPr>
            <a:spLocks noChangeArrowheads="1"/>
          </p:cNvSpPr>
          <p:nvPr/>
        </p:nvSpPr>
        <p:spPr bwMode="auto">
          <a:xfrm>
            <a:off x="431328" y="1494874"/>
            <a:ext cx="6115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spcAft>
                <a:spcPts val="1200"/>
              </a:spcAft>
            </a:pPr>
            <a:r>
              <a:rPr lang="en-US" altLang="en-US" sz="1800" b="0" u="sng" dirty="0">
                <a:solidFill>
                  <a:schemeClr val="bg1"/>
                </a:solidFill>
                <a:latin typeface="+mn-lt"/>
                <a:ea typeface="Times New Roman" panose="02020603050405020304" pitchFamily="18" charset="0"/>
                <a:cs typeface="Arial" panose="020B0604020202020204" pitchFamily="34" charset="0"/>
              </a:rPr>
              <a:t>Working in small groups, answer these questions:</a:t>
            </a:r>
          </a:p>
          <a:p>
            <a:r>
              <a:rPr lang="en-US" altLang="en-US" sz="1800" b="0" dirty="0" smtClean="0">
                <a:solidFill>
                  <a:schemeClr val="bg1"/>
                </a:solidFill>
                <a:latin typeface="+mn-lt"/>
                <a:ea typeface="Times New Roman" panose="02020603050405020304" pitchFamily="18" charset="0"/>
                <a:cs typeface="Arial" panose="020B0604020202020204" pitchFamily="34" charset="0"/>
              </a:rPr>
              <a:t>1</a:t>
            </a:r>
            <a:r>
              <a:rPr lang="en-US" altLang="en-US" sz="1800" b="0" dirty="0">
                <a:solidFill>
                  <a:schemeClr val="bg1"/>
                </a:solidFill>
                <a:latin typeface="+mn-lt"/>
                <a:ea typeface="Times New Roman" panose="02020603050405020304" pitchFamily="18" charset="0"/>
                <a:cs typeface="Arial" panose="020B0604020202020204" pitchFamily="34" charset="0"/>
              </a:rPr>
              <a:t>. What is being measured in this graph?</a:t>
            </a:r>
          </a:p>
          <a:p>
            <a:r>
              <a:rPr lang="en-US" altLang="en-US" sz="1800" b="0" dirty="0">
                <a:solidFill>
                  <a:schemeClr val="bg1"/>
                </a:solidFill>
                <a:latin typeface="+mn-lt"/>
                <a:ea typeface="Times New Roman" panose="02020603050405020304" pitchFamily="18" charset="0"/>
                <a:cs typeface="Arial" panose="020B0604020202020204" pitchFamily="34" charset="0"/>
              </a:rPr>
              <a:t>2. Where is it being measured?</a:t>
            </a:r>
          </a:p>
          <a:p>
            <a:r>
              <a:rPr lang="en-US" altLang="en-US" sz="1800" b="0" dirty="0">
                <a:solidFill>
                  <a:schemeClr val="bg1"/>
                </a:solidFill>
                <a:latin typeface="+mn-lt"/>
                <a:ea typeface="Times New Roman" panose="02020603050405020304" pitchFamily="18" charset="0"/>
                <a:cs typeface="Arial" panose="020B0604020202020204" pitchFamily="34" charset="0"/>
              </a:rPr>
              <a:t>3. Over what time period is it being measured?</a:t>
            </a:r>
          </a:p>
          <a:p>
            <a:r>
              <a:rPr lang="en-US" altLang="en-US" sz="1800" b="0" dirty="0">
                <a:solidFill>
                  <a:schemeClr val="bg1"/>
                </a:solidFill>
                <a:latin typeface="+mn-lt"/>
                <a:ea typeface="Times New Roman" panose="02020603050405020304" pitchFamily="18" charset="0"/>
                <a:cs typeface="Arial" panose="020B0604020202020204" pitchFamily="34" charset="0"/>
              </a:rPr>
              <a:t>4. What happens to it over the time period shown?</a:t>
            </a:r>
          </a:p>
          <a:p>
            <a:r>
              <a:rPr lang="en-US" altLang="en-US" sz="1800" b="0" dirty="0">
                <a:solidFill>
                  <a:schemeClr val="bg1"/>
                </a:solidFill>
                <a:latin typeface="+mn-lt"/>
                <a:ea typeface="Times New Roman" panose="02020603050405020304" pitchFamily="18" charset="0"/>
                <a:cs typeface="Arial" panose="020B0604020202020204" pitchFamily="34" charset="0"/>
              </a:rPr>
              <a:t>5. What is your hypothesis about what caused this to happen?</a:t>
            </a:r>
          </a:p>
          <a:p>
            <a:r>
              <a:rPr lang="en-US" altLang="en-US" sz="1800" b="0" dirty="0">
                <a:solidFill>
                  <a:schemeClr val="bg1"/>
                </a:solidFill>
                <a:latin typeface="+mn-lt"/>
                <a:ea typeface="Times New Roman" panose="02020603050405020304" pitchFamily="18" charset="0"/>
                <a:cs typeface="Arial" panose="020B0604020202020204" pitchFamily="34" charset="0"/>
              </a:rPr>
              <a:t>6. Measurements of what other parameters would help you </a:t>
            </a:r>
            <a:r>
              <a:rPr lang="en-US" altLang="en-US" sz="1800" b="0" dirty="0" smtClean="0">
                <a:solidFill>
                  <a:schemeClr val="bg1"/>
                </a:solidFill>
                <a:latin typeface="+mn-lt"/>
                <a:ea typeface="Times New Roman" panose="02020603050405020304" pitchFamily="18" charset="0"/>
                <a:cs typeface="Arial" panose="020B0604020202020204" pitchFamily="34" charset="0"/>
              </a:rPr>
              <a:t>  test </a:t>
            </a:r>
            <a:r>
              <a:rPr lang="en-US" altLang="en-US" sz="1800" b="0" dirty="0">
                <a:solidFill>
                  <a:schemeClr val="bg1"/>
                </a:solidFill>
                <a:latin typeface="+mn-lt"/>
                <a:ea typeface="Times New Roman" panose="02020603050405020304" pitchFamily="18" charset="0"/>
                <a:cs typeface="Arial" panose="020B0604020202020204" pitchFamily="34" charset="0"/>
              </a:rPr>
              <a:t>and verify your hypothesis?</a:t>
            </a:r>
          </a:p>
        </p:txBody>
      </p:sp>
      <p:sp>
        <p:nvSpPr>
          <p:cNvPr id="21509" name="Rectangle 1"/>
          <p:cNvSpPr>
            <a:spLocks noRot="1" noChangeArrowheads="1"/>
          </p:cNvSpPr>
          <p:nvPr/>
        </p:nvSpPr>
        <p:spPr bwMode="auto">
          <a:xfrm>
            <a:off x="1300163" y="4080114"/>
            <a:ext cx="4612054" cy="72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a:solidFill>
                  <a:schemeClr val="bg1"/>
                </a:solidFill>
                <a:latin typeface="+mn-lt"/>
              </a:rPr>
              <a:t>We will then go on the web and give each group a chance to test its hypothesis. </a:t>
            </a:r>
          </a:p>
        </p:txBody>
      </p:sp>
    </p:spTree>
    <p:extLst>
      <p:ext uri="{BB962C8B-B14F-4D97-AF65-F5344CB8AC3E}">
        <p14:creationId xmlns:p14="http://schemas.microsoft.com/office/powerpoint/2010/main" val="334942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673" y="1841600"/>
            <a:ext cx="6607533" cy="2407360"/>
          </a:xfrm>
          <a:prstGeom prst="rect">
            <a:avLst/>
          </a:prstGeom>
        </p:spPr>
      </p:pic>
      <p:sp>
        <p:nvSpPr>
          <p:cNvPr id="22531" name="Rectangle 1"/>
          <p:cNvSpPr>
            <a:spLocks noRot="1" noChangeArrowheads="1"/>
          </p:cNvSpPr>
          <p:nvPr/>
        </p:nvSpPr>
        <p:spPr bwMode="auto">
          <a:xfrm>
            <a:off x="2539002" y="404320"/>
            <a:ext cx="1808876" cy="5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Group One </a:t>
            </a:r>
          </a:p>
        </p:txBody>
      </p:sp>
      <p:sp>
        <p:nvSpPr>
          <p:cNvPr id="22532" name="Rectangle 2"/>
          <p:cNvSpPr>
            <a:spLocks noChangeArrowheads="1"/>
          </p:cNvSpPr>
          <p:nvPr/>
        </p:nvSpPr>
        <p:spPr bwMode="auto">
          <a:xfrm>
            <a:off x="1665839" y="4293244"/>
            <a:ext cx="355520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1800" b="0" dirty="0">
                <a:solidFill>
                  <a:schemeClr val="bg1"/>
                </a:solidFill>
                <a:latin typeface="+mn-lt"/>
                <a:hlinkClick r:id="rId4"/>
              </a:rPr>
              <a:t>HRECOS</a:t>
            </a:r>
            <a:r>
              <a:rPr lang="en-US" altLang="en-US" sz="1800" b="0" dirty="0">
                <a:solidFill>
                  <a:schemeClr val="bg1"/>
                </a:solidFill>
                <a:latin typeface="+mn-lt"/>
              </a:rPr>
              <a:t> Current Conditions page</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02265" y="982657"/>
            <a:ext cx="3390222" cy="1717885"/>
          </a:xfrm>
          <a:prstGeom prst="rect">
            <a:avLst/>
          </a:prstGeom>
        </p:spPr>
      </p:pic>
    </p:spTree>
    <p:extLst>
      <p:ext uri="{BB962C8B-B14F-4D97-AF65-F5344CB8AC3E}">
        <p14:creationId xmlns:p14="http://schemas.microsoft.com/office/powerpoint/2010/main" val="362254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recos.org/joomla/images/stories/AboutHR-ECOS/norrie%20point.jpg"/>
          <p:cNvPicPr>
            <a:picLocks noChangeAspect="1" noChangeArrowheads="1"/>
          </p:cNvPicPr>
          <p:nvPr/>
        </p:nvPicPr>
        <p:blipFill>
          <a:blip r:embed="rId3" cstate="print">
            <a:lum bright="4000" contrast="-6000"/>
            <a:extLst>
              <a:ext uri="{28A0092B-C50C-407E-A947-70E740481C1C}">
                <a14:useLocalDpi xmlns:a14="http://schemas.microsoft.com/office/drawing/2010/main"/>
              </a:ext>
            </a:extLst>
          </a:blip>
          <a:srcRect/>
          <a:stretch>
            <a:fillRect/>
          </a:stretch>
        </p:blipFill>
        <p:spPr bwMode="auto">
          <a:xfrm>
            <a:off x="228600" y="2048589"/>
            <a:ext cx="3486150" cy="279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ChangeArrowheads="1"/>
          </p:cNvSpPr>
          <p:nvPr/>
        </p:nvSpPr>
        <p:spPr bwMode="auto">
          <a:xfrm>
            <a:off x="545284" y="457200"/>
            <a:ext cx="271803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Remote sensing networks</a:t>
            </a:r>
          </a:p>
        </p:txBody>
      </p:sp>
      <p:sp>
        <p:nvSpPr>
          <p:cNvPr id="7" name="Rectangle 4"/>
          <p:cNvSpPr txBox="1">
            <a:spLocks noChangeArrowheads="1"/>
          </p:cNvSpPr>
          <p:nvPr/>
        </p:nvSpPr>
        <p:spPr bwMode="auto">
          <a:xfrm>
            <a:off x="57150" y="1184923"/>
            <a:ext cx="3771900" cy="517998"/>
          </a:xfrm>
          <a:prstGeom prst="rect">
            <a:avLst/>
          </a:prstGeom>
          <a:noFill/>
          <a:ln>
            <a:miter lim="800000"/>
            <a:headEnd/>
            <a:tailEnd/>
          </a:ln>
        </p:spPr>
        <p:txBody>
          <a:bodyPr anchor="ctr"/>
          <a:lstStyle/>
          <a:p>
            <a:pPr>
              <a:defRPr/>
            </a:pPr>
            <a:r>
              <a:rPr lang="en-US" sz="2000" kern="0" dirty="0">
                <a:solidFill>
                  <a:schemeClr val="bg1"/>
                </a:solidFill>
                <a:ea typeface="+mj-ea"/>
                <a:cs typeface="Arial" panose="020B0604020202020204" pitchFamily="34" charset="0"/>
              </a:rPr>
              <a:t>Collect data 24/7, 365 days a year</a:t>
            </a:r>
          </a:p>
        </p:txBody>
      </p:sp>
      <p:sp>
        <p:nvSpPr>
          <p:cNvPr id="8" name="Rectangle 4"/>
          <p:cNvSpPr txBox="1">
            <a:spLocks noChangeArrowheads="1"/>
          </p:cNvSpPr>
          <p:nvPr/>
        </p:nvSpPr>
        <p:spPr bwMode="auto">
          <a:xfrm>
            <a:off x="57150" y="1591916"/>
            <a:ext cx="3714750" cy="451957"/>
          </a:xfrm>
          <a:prstGeom prst="rect">
            <a:avLst/>
          </a:prstGeom>
          <a:noFill/>
          <a:ln>
            <a:miter lim="800000"/>
            <a:headEnd/>
            <a:tailEnd/>
          </a:ln>
        </p:spPr>
        <p:txBody>
          <a:bodyPr anchor="ctr"/>
          <a:lstStyle/>
          <a:p>
            <a:pPr>
              <a:defRPr/>
            </a:pPr>
            <a:r>
              <a:rPr lang="en-US" sz="2000" kern="0" dirty="0">
                <a:solidFill>
                  <a:schemeClr val="bg1"/>
                </a:solidFill>
                <a:ea typeface="+mj-ea"/>
                <a:cs typeface="Arial" panose="020B0604020202020204" pitchFamily="34" charset="0"/>
              </a:rPr>
              <a:t>Transmit to the World Wide Web</a:t>
            </a:r>
          </a:p>
        </p:txBody>
      </p:sp>
      <p:pic>
        <p:nvPicPr>
          <p:cNvPr id="3078" name="Picture 8" descr="http://www.ndbc.noaa.gov/images/stations/3m.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14750" y="1025052"/>
            <a:ext cx="2778919"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5143937" y="2759034"/>
            <a:ext cx="2832800" cy="246221"/>
          </a:xfrm>
          <a:prstGeom prst="rect">
            <a:avLst/>
          </a:prstGeom>
          <a:noFill/>
        </p:spPr>
        <p:txBody>
          <a:bodyPr wrap="square" rtlCol="0">
            <a:spAutoFit/>
          </a:bodyPr>
          <a:lstStyle/>
          <a:p>
            <a:r>
              <a:rPr lang="en-US" sz="1000" dirty="0">
                <a:solidFill>
                  <a:schemeClr val="bg1"/>
                </a:solidFill>
              </a:rPr>
              <a:t>National Oceanic &amp; Atmospheric Administration</a:t>
            </a:r>
          </a:p>
        </p:txBody>
      </p:sp>
      <p:sp>
        <p:nvSpPr>
          <p:cNvPr id="9" name="TextBox 8"/>
          <p:cNvSpPr txBox="1"/>
          <p:nvPr/>
        </p:nvSpPr>
        <p:spPr>
          <a:xfrm>
            <a:off x="526700" y="4840605"/>
            <a:ext cx="2832800" cy="246221"/>
          </a:xfrm>
          <a:prstGeom prst="rect">
            <a:avLst/>
          </a:prstGeom>
          <a:noFill/>
        </p:spPr>
        <p:txBody>
          <a:bodyPr wrap="square" rtlCol="0">
            <a:spAutoFit/>
          </a:bodyPr>
          <a:lstStyle/>
          <a:p>
            <a:r>
              <a:rPr lang="en-US" sz="1000" dirty="0" smtClean="0">
                <a:solidFill>
                  <a:schemeClr val="bg1"/>
                </a:solidFill>
              </a:rPr>
              <a:t>Hudson River National Estuarine Research Reserve</a:t>
            </a:r>
            <a:endParaRPr lang="en-US" sz="1000" dirty="0">
              <a:solidFill>
                <a:schemeClr val="bg1"/>
              </a:solidFill>
            </a:endParaRPr>
          </a:p>
        </p:txBody>
      </p:sp>
    </p:spTree>
    <p:extLst>
      <p:ext uri="{BB962C8B-B14F-4D97-AF65-F5344CB8AC3E}">
        <p14:creationId xmlns:p14="http://schemas.microsoft.com/office/powerpoint/2010/main" val="51631630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32612" y="513301"/>
            <a:ext cx="1283196" cy="369332"/>
          </a:xfrm>
          <a:prstGeom prst="rect">
            <a:avLst/>
          </a:prstGeom>
          <a:noFill/>
        </p:spPr>
        <p:txBody>
          <a:bodyPr wrap="square" rtlCol="0">
            <a:spAutoFit/>
          </a:bodyPr>
          <a:lstStyle/>
          <a:p>
            <a:r>
              <a:rPr lang="en-US" sz="1800" dirty="0" smtClean="0">
                <a:solidFill>
                  <a:schemeClr val="bg1"/>
                </a:solidFill>
              </a:rPr>
              <a:t>Group One</a:t>
            </a:r>
            <a:endParaRPr lang="en-US" sz="1800" dirty="0">
              <a:solidFill>
                <a:schemeClr val="bg1"/>
              </a:solidFill>
            </a:endParaRPr>
          </a:p>
        </p:txBody>
      </p:sp>
      <p:pic>
        <p:nvPicPr>
          <p:cNvPr id="11" name="Picture 10"/>
          <p:cNvPicPr>
            <a:picLocks/>
          </p:cNvPicPr>
          <p:nvPr/>
        </p:nvPicPr>
        <p:blipFill>
          <a:blip r:embed="rId3"/>
          <a:stretch>
            <a:fillRect/>
          </a:stretch>
        </p:blipFill>
        <p:spPr>
          <a:xfrm>
            <a:off x="198783" y="1216609"/>
            <a:ext cx="6233822" cy="2926080"/>
          </a:xfrm>
          <a:prstGeom prst="rect">
            <a:avLst/>
          </a:prstGeom>
        </p:spPr>
      </p:pic>
      <p:pic>
        <p:nvPicPr>
          <p:cNvPr id="12" name="Picture 11"/>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257576" y="1216610"/>
            <a:ext cx="6352581" cy="3069064"/>
          </a:xfrm>
          <a:prstGeom prst="rect">
            <a:avLst/>
          </a:prstGeom>
        </p:spPr>
      </p:pic>
      <p:grpSp>
        <p:nvGrpSpPr>
          <p:cNvPr id="3" name="Group 2"/>
          <p:cNvGrpSpPr/>
          <p:nvPr/>
        </p:nvGrpSpPr>
        <p:grpSpPr>
          <a:xfrm>
            <a:off x="824804" y="950781"/>
            <a:ext cx="5234129" cy="3624473"/>
            <a:chOff x="735724" y="1272265"/>
            <a:chExt cx="5234129" cy="3624473"/>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5724" y="1272265"/>
              <a:ext cx="5234129" cy="3414105"/>
            </a:xfrm>
            <a:prstGeom prst="rect">
              <a:avLst/>
            </a:prstGeom>
          </p:spPr>
        </p:pic>
        <p:sp>
          <p:nvSpPr>
            <p:cNvPr id="7" name="TextBox 6"/>
            <p:cNvSpPr txBox="1"/>
            <p:nvPr/>
          </p:nvSpPr>
          <p:spPr>
            <a:xfrm>
              <a:off x="3256005" y="2949515"/>
              <a:ext cx="592136" cy="246221"/>
            </a:xfrm>
            <a:prstGeom prst="rect">
              <a:avLst/>
            </a:prstGeom>
            <a:noFill/>
          </p:spPr>
          <p:txBody>
            <a:bodyPr wrap="square" rtlCol="0">
              <a:spAutoFit/>
            </a:bodyPr>
            <a:lstStyle/>
            <a:p>
              <a:r>
                <a:rPr lang="en-US" sz="1000" b="1" dirty="0" smtClean="0">
                  <a:solidFill>
                    <a:schemeClr val="bg1"/>
                  </a:solidFill>
                  <a:effectLst>
                    <a:outerShdw blurRad="50800" dist="38100" dir="2700000" algn="tl" rotWithShape="0">
                      <a:prstClr val="black">
                        <a:alpha val="74000"/>
                      </a:prstClr>
                    </a:outerShdw>
                  </a:effectLst>
                </a:rPr>
                <a:t>Albany</a:t>
              </a:r>
              <a:endParaRPr lang="en-US" sz="1000" b="1" dirty="0">
                <a:solidFill>
                  <a:schemeClr val="bg1"/>
                </a:solidFill>
                <a:effectLst>
                  <a:outerShdw blurRad="50800" dist="38100" dir="2700000" algn="tl" rotWithShape="0">
                    <a:prstClr val="black">
                      <a:alpha val="74000"/>
                    </a:prstClr>
                  </a:outerShdw>
                </a:effectLst>
              </a:endParaRPr>
            </a:p>
          </p:txBody>
        </p:sp>
        <p:sp>
          <p:nvSpPr>
            <p:cNvPr id="8" name="TextBox 7"/>
            <p:cNvSpPr txBox="1"/>
            <p:nvPr/>
          </p:nvSpPr>
          <p:spPr>
            <a:xfrm>
              <a:off x="1928386" y="4650517"/>
              <a:ext cx="2832800" cy="246221"/>
            </a:xfrm>
            <a:prstGeom prst="rect">
              <a:avLst/>
            </a:prstGeom>
            <a:noFill/>
          </p:spPr>
          <p:txBody>
            <a:bodyPr wrap="square" rtlCol="0">
              <a:spAutoFit/>
            </a:bodyPr>
            <a:lstStyle/>
            <a:p>
              <a:r>
                <a:rPr lang="en-US" sz="1000" dirty="0">
                  <a:solidFill>
                    <a:schemeClr val="bg1"/>
                  </a:solidFill>
                </a:rPr>
                <a:t>National Oceanic &amp; Atmospheric Administration</a:t>
              </a:r>
            </a:p>
          </p:txBody>
        </p:sp>
      </p:grpSp>
    </p:spTree>
    <p:extLst>
      <p:ext uri="{BB962C8B-B14F-4D97-AF65-F5344CB8AC3E}">
        <p14:creationId xmlns:p14="http://schemas.microsoft.com/office/powerpoint/2010/main" val="36000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xit" presetSubtype="0" fill="hold" nodeType="withEffect">
                                  <p:stCondLst>
                                    <p:cond delay="0"/>
                                  </p:stCondLst>
                                  <p:childTnLst>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xit" presetSubtype="0" fill="hold" nodeType="withEffect">
                                  <p:stCondLst>
                                    <p:cond delay="0"/>
                                  </p:stCondLst>
                                  <p:childTnLst>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Rot="1" noChangeArrowheads="1"/>
          </p:cNvSpPr>
          <p:nvPr/>
        </p:nvSpPr>
        <p:spPr bwMode="auto">
          <a:xfrm>
            <a:off x="2593393" y="509221"/>
            <a:ext cx="1811400" cy="53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Group Two </a:t>
            </a:r>
          </a:p>
        </p:txBody>
      </p:sp>
      <p:sp>
        <p:nvSpPr>
          <p:cNvPr id="24580" name="Rectangle 2"/>
          <p:cNvSpPr>
            <a:spLocks noChangeArrowheads="1"/>
          </p:cNvSpPr>
          <p:nvPr/>
        </p:nvSpPr>
        <p:spPr bwMode="auto">
          <a:xfrm>
            <a:off x="1798175" y="4322518"/>
            <a:ext cx="340183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1800" b="0" dirty="0">
                <a:solidFill>
                  <a:schemeClr val="bg1"/>
                </a:solidFill>
                <a:latin typeface="+mn-lt"/>
                <a:hlinkClick r:id="rId3"/>
              </a:rPr>
              <a:t>HRECOS</a:t>
            </a:r>
            <a:r>
              <a:rPr lang="en-US" altLang="en-US" sz="1800" b="0" dirty="0">
                <a:solidFill>
                  <a:schemeClr val="bg1"/>
                </a:solidFill>
                <a:latin typeface="+mn-lt"/>
              </a:rPr>
              <a:t> Current Conditions page</a:t>
            </a:r>
          </a:p>
        </p:txBody>
      </p:sp>
      <p:pic>
        <p:nvPicPr>
          <p:cNvPr id="2" name="Picture 1"/>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7221" y="1396438"/>
            <a:ext cx="6583680" cy="2926080"/>
          </a:xfrm>
          <a:prstGeom prst="rect">
            <a:avLst/>
          </a:prstGeom>
        </p:spPr>
      </p:pic>
      <p:pic>
        <p:nvPicPr>
          <p:cNvPr id="3" name="Picture 2"/>
          <p:cNvPicPr>
            <a:picLocks noChangeAspect="1"/>
          </p:cNvPicPr>
          <p:nvPr/>
        </p:nvPicPr>
        <p:blipFill>
          <a:blip r:embed="rId5"/>
          <a:stretch>
            <a:fillRect/>
          </a:stretch>
        </p:blipFill>
        <p:spPr>
          <a:xfrm>
            <a:off x="3467778" y="1040667"/>
            <a:ext cx="3243123" cy="1343807"/>
          </a:xfrm>
          <a:prstGeom prst="rect">
            <a:avLst/>
          </a:prstGeom>
        </p:spPr>
      </p:pic>
    </p:spTree>
    <p:extLst>
      <p:ext uri="{BB962C8B-B14F-4D97-AF65-F5344CB8AC3E}">
        <p14:creationId xmlns:p14="http://schemas.microsoft.com/office/powerpoint/2010/main" val="372638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71" y="1131283"/>
            <a:ext cx="6309360" cy="2804160"/>
          </a:xfrm>
          <a:prstGeom prst="rect">
            <a:avLst/>
          </a:prstGeom>
        </p:spPr>
      </p:pic>
      <p:pic>
        <p:nvPicPr>
          <p:cNvPr id="14" name="Picture 13"/>
          <p:cNvPicPr>
            <a:picLocks/>
          </p:cNvPicPr>
          <p:nvPr/>
        </p:nvPicPr>
        <p:blipFill>
          <a:blip r:embed="rId4" cstate="screen">
            <a:extLst>
              <a:ext uri="{28A0092B-C50C-407E-A947-70E740481C1C}">
                <a14:useLocalDpi xmlns:a14="http://schemas.microsoft.com/office/drawing/2010/main"/>
              </a:ext>
            </a:extLst>
          </a:blip>
          <a:stretch>
            <a:fillRect/>
          </a:stretch>
        </p:blipFill>
        <p:spPr>
          <a:xfrm>
            <a:off x="87517" y="1087967"/>
            <a:ext cx="6672404" cy="3022305"/>
          </a:xfrm>
          <a:prstGeom prst="rect">
            <a:avLst/>
          </a:prstGeom>
        </p:spPr>
      </p:pic>
      <p:sp>
        <p:nvSpPr>
          <p:cNvPr id="12" name="TextBox 11"/>
          <p:cNvSpPr txBox="1"/>
          <p:nvPr/>
        </p:nvSpPr>
        <p:spPr>
          <a:xfrm>
            <a:off x="5432612" y="513301"/>
            <a:ext cx="1283196" cy="369332"/>
          </a:xfrm>
          <a:prstGeom prst="rect">
            <a:avLst/>
          </a:prstGeom>
          <a:noFill/>
        </p:spPr>
        <p:txBody>
          <a:bodyPr wrap="square" rtlCol="0">
            <a:spAutoFit/>
          </a:bodyPr>
          <a:lstStyle/>
          <a:p>
            <a:r>
              <a:rPr lang="en-US" sz="1800" dirty="0" smtClean="0">
                <a:solidFill>
                  <a:schemeClr val="bg1"/>
                </a:solidFill>
              </a:rPr>
              <a:t>Group Two</a:t>
            </a:r>
            <a:endParaRPr lang="en-US" sz="1800" dirty="0">
              <a:solidFill>
                <a:schemeClr val="bg1"/>
              </a:solidFill>
            </a:endParaRPr>
          </a:p>
        </p:txBody>
      </p:sp>
      <p:grpSp>
        <p:nvGrpSpPr>
          <p:cNvPr id="5" name="Group 4"/>
          <p:cNvGrpSpPr/>
          <p:nvPr/>
        </p:nvGrpSpPr>
        <p:grpSpPr>
          <a:xfrm>
            <a:off x="879755" y="956232"/>
            <a:ext cx="5087927" cy="3769001"/>
            <a:chOff x="879755" y="956232"/>
            <a:chExt cx="5087927" cy="3769001"/>
          </a:xfrm>
        </p:grpSpPr>
        <p:grpSp>
          <p:nvGrpSpPr>
            <p:cNvPr id="3" name="Group 2"/>
            <p:cNvGrpSpPr/>
            <p:nvPr/>
          </p:nvGrpSpPr>
          <p:grpSpPr>
            <a:xfrm>
              <a:off x="879755" y="956232"/>
              <a:ext cx="5087927" cy="3769001"/>
              <a:chOff x="986283" y="948483"/>
              <a:chExt cx="5087927" cy="3769001"/>
            </a:xfrm>
          </p:grpSpPr>
          <p:pic>
            <p:nvPicPr>
              <p:cNvPr id="2" name="Picture 1"/>
              <p:cNvPicPr>
                <a:picLocks noChangeAspect="1"/>
              </p:cNvPicPr>
              <p:nvPr/>
            </p:nvPicPr>
            <p:blipFill>
              <a:blip r:embed="rId5"/>
              <a:stretch>
                <a:fillRect/>
              </a:stretch>
            </p:blipFill>
            <p:spPr>
              <a:xfrm>
                <a:off x="986283" y="948483"/>
                <a:ext cx="5087927" cy="3522779"/>
              </a:xfrm>
              <a:prstGeom prst="rect">
                <a:avLst/>
              </a:prstGeom>
            </p:spPr>
          </p:pic>
          <p:sp>
            <p:nvSpPr>
              <p:cNvPr id="7" name="TextBox 6"/>
              <p:cNvSpPr txBox="1"/>
              <p:nvPr/>
            </p:nvSpPr>
            <p:spPr>
              <a:xfrm>
                <a:off x="2262104" y="4471263"/>
                <a:ext cx="2832800" cy="246221"/>
              </a:xfrm>
              <a:prstGeom prst="rect">
                <a:avLst/>
              </a:prstGeom>
              <a:noFill/>
            </p:spPr>
            <p:txBody>
              <a:bodyPr wrap="square" rtlCol="0">
                <a:spAutoFit/>
              </a:bodyPr>
              <a:lstStyle/>
              <a:p>
                <a:r>
                  <a:rPr lang="en-US" sz="1000" dirty="0">
                    <a:solidFill>
                      <a:schemeClr val="bg1"/>
                    </a:solidFill>
                  </a:rPr>
                  <a:t>National Oceanic &amp; Atmospheric Administration</a:t>
                </a:r>
              </a:p>
            </p:txBody>
          </p:sp>
        </p:grpSp>
        <p:sp>
          <p:nvSpPr>
            <p:cNvPr id="4" name="TextBox 3"/>
            <p:cNvSpPr txBox="1"/>
            <p:nvPr/>
          </p:nvSpPr>
          <p:spPr>
            <a:xfrm>
              <a:off x="3365715" y="2632654"/>
              <a:ext cx="592136" cy="246221"/>
            </a:xfrm>
            <a:prstGeom prst="rect">
              <a:avLst/>
            </a:prstGeom>
            <a:noFill/>
          </p:spPr>
          <p:txBody>
            <a:bodyPr wrap="square" rtlCol="0">
              <a:spAutoFit/>
            </a:bodyPr>
            <a:lstStyle/>
            <a:p>
              <a:r>
                <a:rPr lang="en-US" sz="1000" b="1" dirty="0" smtClean="0">
                  <a:solidFill>
                    <a:schemeClr val="bg1"/>
                  </a:solidFill>
                  <a:effectLst>
                    <a:outerShdw blurRad="50800" dist="38100" dir="2700000" algn="tl" rotWithShape="0">
                      <a:prstClr val="black">
                        <a:alpha val="74000"/>
                      </a:prstClr>
                    </a:outerShdw>
                  </a:effectLst>
                </a:rPr>
                <a:t>Albany</a:t>
              </a:r>
              <a:endParaRPr lang="en-US" sz="1000" b="1" dirty="0">
                <a:solidFill>
                  <a:schemeClr val="bg1"/>
                </a:solidFill>
                <a:effectLst>
                  <a:outerShdw blurRad="50800" dist="38100" dir="2700000" algn="tl" rotWithShape="0">
                    <a:prstClr val="black">
                      <a:alpha val="74000"/>
                    </a:prstClr>
                  </a:outerShdw>
                </a:effectLst>
              </a:endParaRPr>
            </a:p>
          </p:txBody>
        </p:sp>
      </p:grpSp>
    </p:spTree>
    <p:extLst>
      <p:ext uri="{BB962C8B-B14F-4D97-AF65-F5344CB8AC3E}">
        <p14:creationId xmlns:p14="http://schemas.microsoft.com/office/powerpoint/2010/main" val="320732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xit" presetSubtype="0" fill="hold"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xit" presetSubtype="0" fill="hold" nodeType="withEffect">
                                  <p:stCondLst>
                                    <p:cond delay="0"/>
                                  </p:stCondLst>
                                  <p:childTnLst>
                                    <p:animEffect transition="out" filter="fade">
                                      <p:cBhvr>
                                        <p:cTn id="17" dur="1000"/>
                                        <p:tgtEl>
                                          <p:spTgt spid="14"/>
                                        </p:tgtEl>
                                      </p:cBhvr>
                                    </p:animEffect>
                                    <p:set>
                                      <p:cBhvr>
                                        <p:cTn id="18"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1706" y="915819"/>
            <a:ext cx="6554102" cy="2926080"/>
          </a:xfrm>
          <a:prstGeom prst="rect">
            <a:avLst/>
          </a:prstGeom>
        </p:spPr>
      </p:pic>
      <p:sp>
        <p:nvSpPr>
          <p:cNvPr id="12" name="TextBox 11"/>
          <p:cNvSpPr txBox="1"/>
          <p:nvPr/>
        </p:nvSpPr>
        <p:spPr>
          <a:xfrm>
            <a:off x="5432612" y="513301"/>
            <a:ext cx="1283196" cy="369332"/>
          </a:xfrm>
          <a:prstGeom prst="rect">
            <a:avLst/>
          </a:prstGeom>
          <a:noFill/>
        </p:spPr>
        <p:txBody>
          <a:bodyPr wrap="square" rtlCol="0">
            <a:spAutoFit/>
          </a:bodyPr>
          <a:lstStyle/>
          <a:p>
            <a:r>
              <a:rPr lang="en-US" sz="1800" dirty="0" smtClean="0">
                <a:solidFill>
                  <a:prstClr val="white"/>
                </a:solidFill>
              </a:rPr>
              <a:t>Group Two</a:t>
            </a:r>
            <a:endParaRPr lang="en-US" sz="1800" dirty="0">
              <a:solidFill>
                <a:prstClr val="white"/>
              </a:solidFill>
            </a:endParaRPr>
          </a:p>
        </p:txBody>
      </p:sp>
      <p:pic>
        <p:nvPicPr>
          <p:cNvPr id="2" name="Picture 1"/>
          <p:cNvPicPr>
            <a:picLocks/>
          </p:cNvPicPr>
          <p:nvPr/>
        </p:nvPicPr>
        <p:blipFill rotWithShape="1">
          <a:blip r:embed="rId4" cstate="print">
            <a:extLst>
              <a:ext uri="{28A0092B-C50C-407E-A947-70E740481C1C}">
                <a14:useLocalDpi xmlns:a14="http://schemas.microsoft.com/office/drawing/2010/main"/>
              </a:ext>
            </a:extLst>
          </a:blip>
          <a:srcRect r="-1"/>
          <a:stretch/>
        </p:blipFill>
        <p:spPr>
          <a:xfrm>
            <a:off x="153468" y="882633"/>
            <a:ext cx="6557923" cy="3641082"/>
          </a:xfrm>
          <a:prstGeom prst="rect">
            <a:avLst/>
          </a:prstGeom>
        </p:spPr>
      </p:pic>
      <p:pic>
        <p:nvPicPr>
          <p:cNvPr id="3" name="Picture 2"/>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153468" y="882633"/>
            <a:ext cx="6557923" cy="387160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9779" y="1000199"/>
            <a:ext cx="5145299" cy="3405950"/>
          </a:xfrm>
          <a:prstGeom prst="rect">
            <a:avLst/>
          </a:prstGeom>
        </p:spPr>
      </p:pic>
    </p:spTree>
    <p:extLst>
      <p:ext uri="{BB962C8B-B14F-4D97-AF65-F5344CB8AC3E}">
        <p14:creationId xmlns:p14="http://schemas.microsoft.com/office/powerpoint/2010/main" val="29565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xit" presetSubtype="0" fill="hold"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xit" presetSubtype="0" fill="hold" nodeType="withEffect">
                                  <p:stCondLst>
                                    <p:cond delay="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10" presetClass="exit" presetSubtype="0" fill="hold" nodeType="withEffect">
                                  <p:stCondLst>
                                    <p:cond delay="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stretch>
            <a:fillRect/>
          </a:stretch>
        </p:blipFill>
        <p:spPr>
          <a:xfrm>
            <a:off x="96561" y="1095468"/>
            <a:ext cx="5781303" cy="3172764"/>
          </a:xfrm>
          <a:prstGeom prst="rect">
            <a:avLst/>
          </a:prstGeom>
        </p:spPr>
      </p:pic>
      <p:sp>
        <p:nvSpPr>
          <p:cNvPr id="12" name="TextBox 11"/>
          <p:cNvSpPr txBox="1"/>
          <p:nvPr/>
        </p:nvSpPr>
        <p:spPr>
          <a:xfrm>
            <a:off x="5432612" y="513301"/>
            <a:ext cx="1283196" cy="369332"/>
          </a:xfrm>
          <a:prstGeom prst="rect">
            <a:avLst/>
          </a:prstGeom>
          <a:noFill/>
        </p:spPr>
        <p:txBody>
          <a:bodyPr wrap="square" rtlCol="0">
            <a:spAutoFit/>
          </a:bodyPr>
          <a:lstStyle/>
          <a:p>
            <a:r>
              <a:rPr lang="en-US" sz="1800" dirty="0" smtClean="0">
                <a:solidFill>
                  <a:prstClr val="white"/>
                </a:solidFill>
              </a:rPr>
              <a:t>Group Two</a:t>
            </a:r>
            <a:endParaRPr lang="en-US" sz="1800" dirty="0">
              <a:solidFill>
                <a:prstClr val="white"/>
              </a:solidFill>
            </a:endParaRPr>
          </a:p>
        </p:txBody>
      </p:sp>
      <p:pic>
        <p:nvPicPr>
          <p:cNvPr id="29" name="Picture 28"/>
          <p:cNvPicPr>
            <a:picLocks/>
          </p:cNvPicPr>
          <p:nvPr/>
        </p:nvPicPr>
        <p:blipFill>
          <a:blip r:embed="rId4" cstate="print">
            <a:extLst>
              <a:ext uri="{28A0092B-C50C-407E-A947-70E740481C1C}">
                <a14:useLocalDpi xmlns:a14="http://schemas.microsoft.com/office/drawing/2010/main"/>
              </a:ext>
            </a:extLst>
          </a:blip>
          <a:stretch>
            <a:fillRect/>
          </a:stretch>
        </p:blipFill>
        <p:spPr>
          <a:xfrm>
            <a:off x="5910525" y="961850"/>
            <a:ext cx="927446" cy="3519217"/>
          </a:xfrm>
          <a:prstGeom prst="rect">
            <a:avLst/>
          </a:prstGeom>
        </p:spPr>
      </p:pic>
      <p:grpSp>
        <p:nvGrpSpPr>
          <p:cNvPr id="34" name="Group 33"/>
          <p:cNvGrpSpPr/>
          <p:nvPr/>
        </p:nvGrpSpPr>
        <p:grpSpPr>
          <a:xfrm>
            <a:off x="4008963" y="979915"/>
            <a:ext cx="2765829" cy="514287"/>
            <a:chOff x="4008963" y="979915"/>
            <a:chExt cx="2765829" cy="514287"/>
          </a:xfrm>
        </p:grpSpPr>
        <p:grpSp>
          <p:nvGrpSpPr>
            <p:cNvPr id="22" name="Group 21"/>
            <p:cNvGrpSpPr/>
            <p:nvPr/>
          </p:nvGrpSpPr>
          <p:grpSpPr>
            <a:xfrm>
              <a:off x="4008963" y="1196295"/>
              <a:ext cx="1837962" cy="297907"/>
              <a:chOff x="4929814" y="510978"/>
              <a:chExt cx="1828800" cy="300082"/>
            </a:xfrm>
          </p:grpSpPr>
          <p:sp>
            <p:nvSpPr>
              <p:cNvPr id="20" name="Rectangular Callout 19"/>
              <p:cNvSpPr/>
              <p:nvPr/>
            </p:nvSpPr>
            <p:spPr>
              <a:xfrm>
                <a:off x="5025357" y="534670"/>
                <a:ext cx="1637715" cy="274320"/>
              </a:xfrm>
              <a:prstGeom prst="wedgeRectCallout">
                <a:avLst>
                  <a:gd name="adj1" fmla="val -34775"/>
                  <a:gd name="adj2" fmla="val 216282"/>
                </a:avLst>
              </a:prstGeom>
              <a:solidFill>
                <a:schemeClr val="bg1"/>
              </a:solidFill>
              <a:ln w="19050">
                <a:solidFill>
                  <a:srgbClr val="4363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929814" y="510978"/>
                <a:ext cx="1828800" cy="300082"/>
              </a:xfrm>
              <a:prstGeom prst="rect">
                <a:avLst/>
              </a:prstGeom>
              <a:noFill/>
            </p:spPr>
            <p:txBody>
              <a:bodyPr wrap="square" rtlCol="0" anchor="ctr">
                <a:spAutoFit/>
              </a:bodyPr>
              <a:lstStyle/>
              <a:p>
                <a:pPr algn="ctr"/>
                <a:r>
                  <a:rPr lang="en-US" dirty="0" smtClean="0"/>
                  <a:t>Monday, Dec 18, 20:30</a:t>
                </a:r>
                <a:endParaRPr lang="en-US" dirty="0"/>
              </a:p>
            </p:txBody>
          </p:sp>
        </p:grpSp>
        <p:sp>
          <p:nvSpPr>
            <p:cNvPr id="30" name="TextBox 29"/>
            <p:cNvSpPr txBox="1"/>
            <p:nvPr/>
          </p:nvSpPr>
          <p:spPr>
            <a:xfrm>
              <a:off x="6132536" y="979915"/>
              <a:ext cx="642256" cy="276999"/>
            </a:xfrm>
            <a:prstGeom prst="rect">
              <a:avLst/>
            </a:prstGeom>
            <a:noFill/>
          </p:spPr>
          <p:txBody>
            <a:bodyPr wrap="square" rtlCol="0">
              <a:spAutoFit/>
            </a:bodyPr>
            <a:lstStyle/>
            <a:p>
              <a:r>
                <a:rPr lang="en-US" sz="1200" dirty="0" smtClean="0">
                  <a:solidFill>
                    <a:srgbClr val="3C5DD6"/>
                  </a:solidFill>
                </a:rPr>
                <a:t>Albany</a:t>
              </a:r>
              <a:endParaRPr lang="en-US" sz="1200" dirty="0">
                <a:solidFill>
                  <a:srgbClr val="3C5DD6"/>
                </a:solidFill>
              </a:endParaRPr>
            </a:p>
          </p:txBody>
        </p:sp>
      </p:grpSp>
      <p:grpSp>
        <p:nvGrpSpPr>
          <p:cNvPr id="33" name="Group 32"/>
          <p:cNvGrpSpPr/>
          <p:nvPr/>
        </p:nvGrpSpPr>
        <p:grpSpPr>
          <a:xfrm>
            <a:off x="2371699" y="1595180"/>
            <a:ext cx="4529872" cy="1200250"/>
            <a:chOff x="2371699" y="1595180"/>
            <a:chExt cx="4529872" cy="1200250"/>
          </a:xfrm>
        </p:grpSpPr>
        <p:grpSp>
          <p:nvGrpSpPr>
            <p:cNvPr id="25" name="Group 24"/>
            <p:cNvGrpSpPr/>
            <p:nvPr/>
          </p:nvGrpSpPr>
          <p:grpSpPr>
            <a:xfrm>
              <a:off x="2371699" y="1595180"/>
              <a:ext cx="1828800" cy="287314"/>
              <a:chOff x="1452184" y="4333151"/>
              <a:chExt cx="1769183" cy="287314"/>
            </a:xfrm>
          </p:grpSpPr>
          <p:sp>
            <p:nvSpPr>
              <p:cNvPr id="14" name="Rectangular Callout 13"/>
              <p:cNvSpPr/>
              <p:nvPr/>
            </p:nvSpPr>
            <p:spPr>
              <a:xfrm>
                <a:off x="1540690" y="4346038"/>
                <a:ext cx="1592264" cy="274427"/>
              </a:xfrm>
              <a:prstGeom prst="wedgeRectCallout">
                <a:avLst>
                  <a:gd name="adj1" fmla="val -17304"/>
                  <a:gd name="adj2" fmla="val 205433"/>
                </a:avLst>
              </a:prstGeom>
              <a:solidFill>
                <a:schemeClr val="bg1"/>
              </a:solidFill>
              <a:ln w="19050">
                <a:solidFill>
                  <a:srgbClr val="F58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52184" y="4333151"/>
                <a:ext cx="1769183" cy="274320"/>
              </a:xfrm>
              <a:prstGeom prst="rect">
                <a:avLst/>
              </a:prstGeom>
              <a:noFill/>
              <a:ln>
                <a:noFill/>
              </a:ln>
            </p:spPr>
            <p:txBody>
              <a:bodyPr wrap="square" rtlCol="0" anchor="ctr">
                <a:spAutoFit/>
              </a:bodyPr>
              <a:lstStyle/>
              <a:p>
                <a:pPr algn="ctr"/>
                <a:r>
                  <a:rPr lang="en-US" dirty="0" smtClean="0"/>
                  <a:t>Monday, Dec 18, 16:30</a:t>
                </a:r>
                <a:endParaRPr lang="en-US" dirty="0"/>
              </a:p>
            </p:txBody>
          </p:sp>
        </p:grpSp>
        <p:sp>
          <p:nvSpPr>
            <p:cNvPr id="31" name="TextBox 30"/>
            <p:cNvSpPr txBox="1"/>
            <p:nvPr/>
          </p:nvSpPr>
          <p:spPr>
            <a:xfrm>
              <a:off x="5846925" y="2518431"/>
              <a:ext cx="1054646" cy="276999"/>
            </a:xfrm>
            <a:prstGeom prst="rect">
              <a:avLst/>
            </a:prstGeom>
            <a:noFill/>
          </p:spPr>
          <p:txBody>
            <a:bodyPr wrap="square" rtlCol="0">
              <a:spAutoFit/>
            </a:bodyPr>
            <a:lstStyle/>
            <a:p>
              <a:r>
                <a:rPr lang="en-US" sz="1200" dirty="0" smtClean="0">
                  <a:solidFill>
                    <a:srgbClr val="F57E2A"/>
                  </a:solidFill>
                </a:rPr>
                <a:t>Poughkeepsie</a:t>
              </a:r>
              <a:endParaRPr lang="en-US" sz="1200" dirty="0">
                <a:solidFill>
                  <a:srgbClr val="F57E2A"/>
                </a:solidFill>
              </a:endParaRPr>
            </a:p>
          </p:txBody>
        </p:sp>
      </p:grpSp>
      <p:grpSp>
        <p:nvGrpSpPr>
          <p:cNvPr id="32" name="Group 31"/>
          <p:cNvGrpSpPr/>
          <p:nvPr/>
        </p:nvGrpSpPr>
        <p:grpSpPr>
          <a:xfrm>
            <a:off x="484616" y="2303592"/>
            <a:ext cx="6416955" cy="2088038"/>
            <a:chOff x="484616" y="2303592"/>
            <a:chExt cx="6416955" cy="2088038"/>
          </a:xfrm>
        </p:grpSpPr>
        <p:grpSp>
          <p:nvGrpSpPr>
            <p:cNvPr id="24" name="Group 23"/>
            <p:cNvGrpSpPr/>
            <p:nvPr/>
          </p:nvGrpSpPr>
          <p:grpSpPr>
            <a:xfrm>
              <a:off x="484616" y="2303592"/>
              <a:ext cx="1828800" cy="275483"/>
              <a:chOff x="1337790" y="1782842"/>
              <a:chExt cx="1828800" cy="275483"/>
            </a:xfrm>
          </p:grpSpPr>
          <p:sp>
            <p:nvSpPr>
              <p:cNvPr id="8" name="Rectangular Callout 7"/>
              <p:cNvSpPr/>
              <p:nvPr/>
            </p:nvSpPr>
            <p:spPr>
              <a:xfrm>
                <a:off x="1429230" y="1784005"/>
                <a:ext cx="1645920" cy="274320"/>
              </a:xfrm>
              <a:prstGeom prst="wedgeRectCallout">
                <a:avLst>
                  <a:gd name="adj1" fmla="val 21328"/>
                  <a:gd name="adj2" fmla="val 169777"/>
                </a:avLst>
              </a:prstGeom>
              <a:solidFill>
                <a:schemeClr val="bg1"/>
              </a:solidFill>
              <a:ln w="19050">
                <a:solidFill>
                  <a:srgbClr val="E61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37790" y="1782842"/>
                <a:ext cx="1828800" cy="274320"/>
              </a:xfrm>
              <a:prstGeom prst="rect">
                <a:avLst/>
              </a:prstGeom>
              <a:noFill/>
            </p:spPr>
            <p:txBody>
              <a:bodyPr wrap="square" rtlCol="0" anchor="ctr">
                <a:spAutoFit/>
              </a:bodyPr>
              <a:lstStyle/>
              <a:p>
                <a:pPr algn="ctr"/>
                <a:r>
                  <a:rPr lang="en-US" dirty="0" smtClean="0"/>
                  <a:t>Monday, Dec 18, 12:30</a:t>
                </a:r>
                <a:endParaRPr lang="en-US" dirty="0"/>
              </a:p>
            </p:txBody>
          </p:sp>
        </p:grpSp>
        <p:sp>
          <p:nvSpPr>
            <p:cNvPr id="27" name="TextBox 26"/>
            <p:cNvSpPr txBox="1"/>
            <p:nvPr/>
          </p:nvSpPr>
          <p:spPr>
            <a:xfrm>
              <a:off x="6273789" y="4114631"/>
              <a:ext cx="627782" cy="276999"/>
            </a:xfrm>
            <a:prstGeom prst="rect">
              <a:avLst/>
            </a:prstGeom>
            <a:noFill/>
          </p:spPr>
          <p:txBody>
            <a:bodyPr wrap="square" rtlCol="0">
              <a:spAutoFit/>
            </a:bodyPr>
            <a:lstStyle/>
            <a:p>
              <a:r>
                <a:rPr lang="en-US" sz="1200" dirty="0" smtClean="0">
                  <a:solidFill>
                    <a:srgbClr val="E61447"/>
                  </a:solidFill>
                </a:rPr>
                <a:t>Pier 84</a:t>
              </a:r>
              <a:endParaRPr lang="en-US" sz="1200" dirty="0">
                <a:solidFill>
                  <a:srgbClr val="E61447"/>
                </a:solidFill>
              </a:endParaRPr>
            </a:p>
          </p:txBody>
        </p:sp>
      </p:grpSp>
      <p:cxnSp>
        <p:nvCxnSpPr>
          <p:cNvPr id="36" name="Straight Arrow Connector 35"/>
          <p:cNvCxnSpPr/>
          <p:nvPr/>
        </p:nvCxnSpPr>
        <p:spPr>
          <a:xfrm flipV="1">
            <a:off x="6551629" y="2737654"/>
            <a:ext cx="6284" cy="1469335"/>
          </a:xfrm>
          <a:prstGeom prst="straightConnector1">
            <a:avLst/>
          </a:prstGeom>
          <a:ln w="57150">
            <a:solidFill>
              <a:srgbClr val="F57E2A"/>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549103" y="1219815"/>
            <a:ext cx="2526" cy="1367935"/>
          </a:xfrm>
          <a:prstGeom prst="straightConnector1">
            <a:avLst/>
          </a:prstGeom>
          <a:ln w="57150">
            <a:solidFill>
              <a:srgbClr val="647FD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33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798" y="1050879"/>
            <a:ext cx="5683262" cy="3409957"/>
          </a:xfrm>
          <a:prstGeom prst="rect">
            <a:avLst/>
          </a:prstGeom>
        </p:spPr>
      </p:pic>
      <p:sp>
        <p:nvSpPr>
          <p:cNvPr id="8" name="Rectangle 1"/>
          <p:cNvSpPr>
            <a:spLocks noRot="1" noChangeArrowheads="1"/>
          </p:cNvSpPr>
          <p:nvPr/>
        </p:nvSpPr>
        <p:spPr bwMode="auto">
          <a:xfrm>
            <a:off x="2394154" y="473905"/>
            <a:ext cx="2114550" cy="52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Group Three </a:t>
            </a:r>
          </a:p>
        </p:txBody>
      </p:sp>
      <p:sp>
        <p:nvSpPr>
          <p:cNvPr id="9" name="Rectangle 2"/>
          <p:cNvSpPr>
            <a:spLocks noChangeArrowheads="1"/>
          </p:cNvSpPr>
          <p:nvPr/>
        </p:nvSpPr>
        <p:spPr bwMode="auto">
          <a:xfrm>
            <a:off x="1768796" y="4384918"/>
            <a:ext cx="336526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1800" b="0" dirty="0">
                <a:solidFill>
                  <a:schemeClr val="bg1"/>
                </a:solidFill>
                <a:latin typeface="+mn-lt"/>
                <a:hlinkClick r:id="rId4"/>
              </a:rPr>
              <a:t>HRECOS</a:t>
            </a:r>
            <a:r>
              <a:rPr lang="en-US" altLang="en-US" sz="1800" b="0" dirty="0">
                <a:solidFill>
                  <a:schemeClr val="bg1"/>
                </a:solidFill>
                <a:latin typeface="+mn-lt"/>
              </a:rPr>
              <a:t> Current Conditions page</a:t>
            </a:r>
          </a:p>
        </p:txBody>
      </p:sp>
      <p:pic>
        <p:nvPicPr>
          <p:cNvPr id="5" name="Picture 4"/>
          <p:cNvPicPr>
            <a:picLocks/>
          </p:cNvPicPr>
          <p:nvPr/>
        </p:nvPicPr>
        <p:blipFill>
          <a:blip r:embed="rId5"/>
          <a:stretch>
            <a:fillRect/>
          </a:stretch>
        </p:blipFill>
        <p:spPr>
          <a:xfrm>
            <a:off x="159589" y="1292817"/>
            <a:ext cx="6583680" cy="2926080"/>
          </a:xfrm>
          <a:prstGeom prst="rect">
            <a:avLst/>
          </a:prstGeom>
        </p:spPr>
      </p:pic>
    </p:spTree>
    <p:extLst>
      <p:ext uri="{BB962C8B-B14F-4D97-AF65-F5344CB8AC3E}">
        <p14:creationId xmlns:p14="http://schemas.microsoft.com/office/powerpoint/2010/main" val="1956179685"/>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stretch>
            <a:fillRect/>
          </a:stretch>
        </p:blipFill>
        <p:spPr>
          <a:xfrm>
            <a:off x="163936" y="1074694"/>
            <a:ext cx="6583680" cy="2926080"/>
          </a:xfrm>
          <a:prstGeom prst="rect">
            <a:avLst/>
          </a:prstGeom>
        </p:spPr>
      </p:pic>
      <p:sp>
        <p:nvSpPr>
          <p:cNvPr id="5" name="TextBox 4"/>
          <p:cNvSpPr txBox="1"/>
          <p:nvPr/>
        </p:nvSpPr>
        <p:spPr>
          <a:xfrm>
            <a:off x="5432612" y="513301"/>
            <a:ext cx="1360074" cy="369332"/>
          </a:xfrm>
          <a:prstGeom prst="rect">
            <a:avLst/>
          </a:prstGeom>
          <a:noFill/>
        </p:spPr>
        <p:txBody>
          <a:bodyPr wrap="square" rtlCol="0">
            <a:spAutoFit/>
          </a:bodyPr>
          <a:lstStyle/>
          <a:p>
            <a:r>
              <a:rPr lang="en-US" sz="1800" dirty="0" smtClean="0">
                <a:solidFill>
                  <a:schemeClr val="bg1"/>
                </a:solidFill>
              </a:rPr>
              <a:t>Group Three</a:t>
            </a:r>
            <a:endParaRPr lang="en-US" sz="1800" dirty="0">
              <a:solidFill>
                <a:schemeClr val="bg1"/>
              </a:solidFill>
            </a:endParaRPr>
          </a:p>
        </p:txBody>
      </p:sp>
      <p:pic>
        <p:nvPicPr>
          <p:cNvPr id="3" name="Picture 2"/>
          <p:cNvPicPr>
            <a:picLocks noChangeAspect="1"/>
          </p:cNvPicPr>
          <p:nvPr/>
        </p:nvPicPr>
        <p:blipFill>
          <a:blip r:embed="rId4"/>
          <a:stretch>
            <a:fillRect/>
          </a:stretch>
        </p:blipFill>
        <p:spPr>
          <a:xfrm>
            <a:off x="156949" y="1108583"/>
            <a:ext cx="6332561" cy="2740086"/>
          </a:xfrm>
          <a:prstGeom prst="rect">
            <a:avLst/>
          </a:prstGeom>
        </p:spPr>
      </p:pic>
      <p:pic>
        <p:nvPicPr>
          <p:cNvPr id="6" name="Picture 5"/>
          <p:cNvPicPr>
            <a:picLocks/>
          </p:cNvPicPr>
          <p:nvPr/>
        </p:nvPicPr>
        <p:blipFill>
          <a:blip r:embed="rId5"/>
          <a:stretch>
            <a:fillRect/>
          </a:stretch>
        </p:blipFill>
        <p:spPr>
          <a:xfrm>
            <a:off x="163937" y="1074694"/>
            <a:ext cx="6628750" cy="2926640"/>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5417" y="948557"/>
            <a:ext cx="5590525" cy="3570502"/>
          </a:xfrm>
          <a:prstGeom prst="rect">
            <a:avLst/>
          </a:prstGeom>
        </p:spPr>
      </p:pic>
    </p:spTree>
    <p:extLst>
      <p:ext uri="{BB962C8B-B14F-4D97-AF65-F5344CB8AC3E}">
        <p14:creationId xmlns:p14="http://schemas.microsoft.com/office/powerpoint/2010/main" val="18788237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xit" presetSubtype="0" fill="hold" nodeType="withEffect">
                                  <p:stCondLst>
                                    <p:cond delay="0"/>
                                  </p:stCondLst>
                                  <p:childTnLst>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Rot="1" noChangeArrowheads="1"/>
          </p:cNvSpPr>
          <p:nvPr/>
        </p:nvSpPr>
        <p:spPr bwMode="auto">
          <a:xfrm>
            <a:off x="2379296" y="461108"/>
            <a:ext cx="2114550" cy="61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2800" dirty="0">
                <a:solidFill>
                  <a:schemeClr val="bg1"/>
                </a:solidFill>
                <a:latin typeface="+mn-lt"/>
              </a:rPr>
              <a:t>Group Four </a:t>
            </a:r>
          </a:p>
        </p:txBody>
      </p:sp>
      <p:sp>
        <p:nvSpPr>
          <p:cNvPr id="28675" name="Rectangle 2"/>
          <p:cNvSpPr>
            <a:spLocks noChangeArrowheads="1"/>
          </p:cNvSpPr>
          <p:nvPr/>
        </p:nvSpPr>
        <p:spPr bwMode="auto">
          <a:xfrm>
            <a:off x="1511390" y="4400550"/>
            <a:ext cx="32871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FFFF66"/>
                </a:solidFill>
                <a:latin typeface="Arial" panose="020B0604020202020204" pitchFamily="34" charset="0"/>
              </a:defRPr>
            </a:lvl1pPr>
            <a:lvl2pPr marL="742950" indent="-285750">
              <a:defRPr sz="3600" b="1">
                <a:solidFill>
                  <a:srgbClr val="FFFF66"/>
                </a:solidFill>
                <a:latin typeface="Arial" panose="020B0604020202020204" pitchFamily="34" charset="0"/>
              </a:defRPr>
            </a:lvl2pPr>
            <a:lvl3pPr marL="1143000" indent="-228600">
              <a:defRPr sz="3600" b="1">
                <a:solidFill>
                  <a:srgbClr val="FFFF66"/>
                </a:solidFill>
                <a:latin typeface="Arial" panose="020B0604020202020204" pitchFamily="34" charset="0"/>
              </a:defRPr>
            </a:lvl3pPr>
            <a:lvl4pPr marL="1600200" indent="-228600">
              <a:defRPr sz="3600" b="1">
                <a:solidFill>
                  <a:srgbClr val="FFFF66"/>
                </a:solidFill>
                <a:latin typeface="Arial" panose="020B0604020202020204" pitchFamily="34" charset="0"/>
              </a:defRPr>
            </a:lvl4pPr>
            <a:lvl5pPr marL="2057400" indent="-22860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1800" b="0" dirty="0">
                <a:solidFill>
                  <a:schemeClr val="bg1"/>
                </a:solidFill>
                <a:latin typeface="+mn-lt"/>
                <a:hlinkClick r:id="rId3"/>
              </a:rPr>
              <a:t>HRECOS</a:t>
            </a:r>
            <a:r>
              <a:rPr lang="en-US" altLang="en-US" sz="1800" b="0" dirty="0">
                <a:solidFill>
                  <a:schemeClr val="bg1"/>
                </a:solidFill>
                <a:latin typeface="+mn-lt"/>
              </a:rPr>
              <a:t> Current Conditions page</a:t>
            </a:r>
          </a:p>
        </p:txBody>
      </p:sp>
      <p:pic>
        <p:nvPicPr>
          <p:cNvPr id="3" name="Picture 2"/>
          <p:cNvPicPr>
            <a:picLocks/>
          </p:cNvPicPr>
          <p:nvPr/>
        </p:nvPicPr>
        <p:blipFill>
          <a:blip r:embed="rId4" cstate="screen">
            <a:extLst>
              <a:ext uri="{28A0092B-C50C-407E-A947-70E740481C1C}">
                <a14:useLocalDpi xmlns:a14="http://schemas.microsoft.com/office/drawing/2010/main"/>
              </a:ext>
            </a:extLst>
          </a:blip>
          <a:stretch>
            <a:fillRect/>
          </a:stretch>
        </p:blipFill>
        <p:spPr>
          <a:xfrm>
            <a:off x="144731" y="1501547"/>
            <a:ext cx="6583680" cy="283464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48237" y="1078523"/>
            <a:ext cx="3280174" cy="1794424"/>
          </a:xfrm>
          <a:prstGeom prst="rect">
            <a:avLst/>
          </a:prstGeom>
        </p:spPr>
      </p:pic>
    </p:spTree>
    <p:extLst>
      <p:ext uri="{BB962C8B-B14F-4D97-AF65-F5344CB8AC3E}">
        <p14:creationId xmlns:p14="http://schemas.microsoft.com/office/powerpoint/2010/main" val="364849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6874" y="1154307"/>
            <a:ext cx="6584251" cy="2834886"/>
          </a:xfrm>
          <a:prstGeom prst="rect">
            <a:avLst/>
          </a:prstGeom>
        </p:spPr>
      </p:pic>
      <p:pic>
        <p:nvPicPr>
          <p:cNvPr id="3" name="Picture 2"/>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7445" y="1154307"/>
            <a:ext cx="6583680" cy="2834640"/>
          </a:xfrm>
          <a:prstGeom prst="rect">
            <a:avLst/>
          </a:prstGeom>
        </p:spPr>
      </p:pic>
      <p:pic>
        <p:nvPicPr>
          <p:cNvPr id="4" name="Picture 3"/>
          <p:cNvPicPr>
            <a:picLocks/>
          </p:cNvPicPr>
          <p:nvPr/>
        </p:nvPicPr>
        <p:blipFill>
          <a:blip r:embed="rId5" cstate="screen">
            <a:extLst>
              <a:ext uri="{28A0092B-C50C-407E-A947-70E740481C1C}">
                <a14:useLocalDpi xmlns:a14="http://schemas.microsoft.com/office/drawing/2010/main"/>
              </a:ext>
            </a:extLst>
          </a:blip>
          <a:stretch>
            <a:fillRect/>
          </a:stretch>
        </p:blipFill>
        <p:spPr>
          <a:xfrm>
            <a:off x="136874" y="1154307"/>
            <a:ext cx="6583680" cy="2834640"/>
          </a:xfrm>
          <a:prstGeom prst="rect">
            <a:avLst/>
          </a:prstGeom>
        </p:spPr>
      </p:pic>
      <p:sp>
        <p:nvSpPr>
          <p:cNvPr id="5" name="TextBox 4"/>
          <p:cNvSpPr txBox="1"/>
          <p:nvPr/>
        </p:nvSpPr>
        <p:spPr>
          <a:xfrm>
            <a:off x="5432612" y="513301"/>
            <a:ext cx="1283196" cy="369332"/>
          </a:xfrm>
          <a:prstGeom prst="rect">
            <a:avLst/>
          </a:prstGeom>
          <a:noFill/>
        </p:spPr>
        <p:txBody>
          <a:bodyPr wrap="square" rtlCol="0">
            <a:spAutoFit/>
          </a:bodyPr>
          <a:lstStyle/>
          <a:p>
            <a:r>
              <a:rPr lang="en-US" sz="1800" dirty="0" smtClean="0">
                <a:solidFill>
                  <a:schemeClr val="bg1"/>
                </a:solidFill>
              </a:rPr>
              <a:t>Group Four</a:t>
            </a:r>
            <a:endParaRPr lang="en-US" sz="1800" dirty="0">
              <a:solidFill>
                <a:schemeClr val="bg1"/>
              </a:solidFill>
            </a:endParaRPr>
          </a:p>
        </p:txBody>
      </p:sp>
    </p:spTree>
    <p:extLst>
      <p:ext uri="{BB962C8B-B14F-4D97-AF65-F5344CB8AC3E}">
        <p14:creationId xmlns:p14="http://schemas.microsoft.com/office/powerpoint/2010/main" val="106222352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xit" presetSubtype="0" fill="hold"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screen">
            <a:extLst>
              <a:ext uri="{28A0092B-C50C-407E-A947-70E740481C1C}">
                <a14:useLocalDpi xmlns:a14="http://schemas.microsoft.com/office/drawing/2010/main"/>
              </a:ext>
            </a:extLst>
          </a:blip>
          <a:stretch>
            <a:fillRect/>
          </a:stretch>
        </p:blipFill>
        <p:spPr>
          <a:xfrm>
            <a:off x="137445" y="1154307"/>
            <a:ext cx="6583680" cy="2834640"/>
          </a:xfrm>
          <a:prstGeom prst="rect">
            <a:avLst/>
          </a:prstGeom>
        </p:spPr>
      </p:pic>
      <p:pic>
        <p:nvPicPr>
          <p:cNvPr id="7" name="Picture 6"/>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137445" y="1154307"/>
            <a:ext cx="6583680" cy="2918231"/>
          </a:xfrm>
          <a:prstGeom prst="rect">
            <a:avLst/>
          </a:prstGeom>
        </p:spPr>
      </p:pic>
      <p:sp>
        <p:nvSpPr>
          <p:cNvPr id="9" name="Oval 8"/>
          <p:cNvSpPr/>
          <p:nvPr/>
        </p:nvSpPr>
        <p:spPr>
          <a:xfrm>
            <a:off x="852928" y="2351314"/>
            <a:ext cx="691563" cy="1613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432612" y="513301"/>
            <a:ext cx="1283196" cy="369332"/>
          </a:xfrm>
          <a:prstGeom prst="rect">
            <a:avLst/>
          </a:prstGeom>
          <a:noFill/>
        </p:spPr>
        <p:txBody>
          <a:bodyPr wrap="square" rtlCol="0">
            <a:spAutoFit/>
          </a:bodyPr>
          <a:lstStyle/>
          <a:p>
            <a:r>
              <a:rPr lang="en-US" sz="1800" dirty="0" smtClean="0">
                <a:solidFill>
                  <a:schemeClr val="bg1"/>
                </a:solidFill>
              </a:rPr>
              <a:t>Group Four</a:t>
            </a:r>
            <a:endParaRPr lang="en-US" sz="1800" dirty="0">
              <a:solidFill>
                <a:schemeClr val="bg1"/>
              </a:solidFill>
            </a:endParaRPr>
          </a:p>
        </p:txBody>
      </p:sp>
    </p:spTree>
    <p:extLst>
      <p:ext uri="{BB962C8B-B14F-4D97-AF65-F5344CB8AC3E}">
        <p14:creationId xmlns:p14="http://schemas.microsoft.com/office/powerpoint/2010/main" val="2340528577"/>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86581" y="1428358"/>
            <a:ext cx="2748891" cy="3549157"/>
            <a:chOff x="2086581" y="1428358"/>
            <a:chExt cx="2748891" cy="3549157"/>
          </a:xfrm>
        </p:grpSpPr>
        <p:pic>
          <p:nvPicPr>
            <p:cNvPr id="9" name="Picture 2" descr="alt"/>
            <p:cNvPicPr>
              <a:picLocks noChangeAspect="1" noChangeArrowheads="1"/>
            </p:cNvPicPr>
            <p:nvPr/>
          </p:nvPicPr>
          <p:blipFill rotWithShape="1">
            <a:blip r:embed="rId3" cstate="screen">
              <a:lum bright="4000" contrast="-6000"/>
              <a:extLst>
                <a:ext uri="{28A0092B-C50C-407E-A947-70E740481C1C}">
                  <a14:useLocalDpi xmlns:a14="http://schemas.microsoft.com/office/drawing/2010/main"/>
                </a:ext>
              </a:extLst>
            </a:blip>
            <a:srcRect/>
            <a:stretch/>
          </p:blipFill>
          <p:spPr bwMode="auto">
            <a:xfrm>
              <a:off x="2086581" y="1428358"/>
              <a:ext cx="2635249" cy="354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076055" y="4731294"/>
              <a:ext cx="759417" cy="246221"/>
            </a:xfrm>
            <a:prstGeom prst="rect">
              <a:avLst/>
            </a:prstGeom>
            <a:noFill/>
          </p:spPr>
          <p:txBody>
            <a:bodyPr wrap="square" rtlCol="0">
              <a:spAutoFit/>
            </a:bodyPr>
            <a:lstStyle/>
            <a:p>
              <a:r>
                <a:rPr lang="en-US" sz="1000" dirty="0" smtClean="0">
                  <a:solidFill>
                    <a:schemeClr val="bg1"/>
                  </a:solidFill>
                </a:rPr>
                <a:t>NYSDEC</a:t>
              </a:r>
              <a:endParaRPr lang="en-US" sz="1000" dirty="0">
                <a:solidFill>
                  <a:schemeClr val="bg1"/>
                </a:solidFill>
              </a:endParaRPr>
            </a:p>
          </p:txBody>
        </p:sp>
      </p:grpSp>
      <p:sp>
        <p:nvSpPr>
          <p:cNvPr id="8" name="Rectangle 2"/>
          <p:cNvSpPr>
            <a:spLocks noChangeArrowheads="1"/>
          </p:cNvSpPr>
          <p:nvPr/>
        </p:nvSpPr>
        <p:spPr bwMode="auto">
          <a:xfrm>
            <a:off x="1207965" y="536430"/>
            <a:ext cx="45148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marL="0" indent="0" algn="ctr" eaLnBrk="1" hangingPunct="1"/>
            <a:r>
              <a:rPr lang="en-US" altLang="en-US" sz="2800" dirty="0">
                <a:solidFill>
                  <a:schemeClr val="bg1"/>
                </a:solidFill>
                <a:latin typeface="+mn-lt"/>
              </a:rPr>
              <a:t>1. Remote sensing can </a:t>
            </a:r>
          </a:p>
          <a:p>
            <a:pPr algn="ctr" eaLnBrk="1" hangingPunct="1"/>
            <a:r>
              <a:rPr lang="en-US" altLang="en-US" sz="2800" dirty="0">
                <a:solidFill>
                  <a:schemeClr val="bg1"/>
                </a:solidFill>
                <a:latin typeface="+mn-lt"/>
              </a:rPr>
              <a:t>provide near-real time data</a:t>
            </a:r>
          </a:p>
        </p:txBody>
      </p:sp>
      <p:pic>
        <p:nvPicPr>
          <p:cNvPr id="4" name="Picture 3"/>
          <p:cNvPicPr>
            <a:picLocks/>
          </p:cNvPicPr>
          <p:nvPr/>
        </p:nvPicPr>
        <p:blipFill>
          <a:blip r:embed="rId4" cstate="screen">
            <a:extLst>
              <a:ext uri="{28A0092B-C50C-407E-A947-70E740481C1C}">
                <a14:useLocalDpi xmlns:a14="http://schemas.microsoft.com/office/drawing/2010/main"/>
              </a:ext>
            </a:extLst>
          </a:blip>
          <a:stretch>
            <a:fillRect/>
          </a:stretch>
        </p:blipFill>
        <p:spPr>
          <a:xfrm>
            <a:off x="112365" y="1428358"/>
            <a:ext cx="6583680" cy="2926080"/>
          </a:xfrm>
          <a:prstGeom prst="rect">
            <a:avLst/>
          </a:prstGeom>
        </p:spPr>
      </p:pic>
      <p:pic>
        <p:nvPicPr>
          <p:cNvPr id="2" name="Picture 1"/>
          <p:cNvPicPr>
            <a:picLocks/>
          </p:cNvPicPr>
          <p:nvPr/>
        </p:nvPicPr>
        <p:blipFill>
          <a:blip r:embed="rId5" cstate="screen">
            <a:extLst>
              <a:ext uri="{28A0092B-C50C-407E-A947-70E740481C1C}">
                <a14:useLocalDpi xmlns:a14="http://schemas.microsoft.com/office/drawing/2010/main"/>
              </a:ext>
            </a:extLst>
          </a:blip>
          <a:stretch>
            <a:fillRect/>
          </a:stretch>
        </p:blipFill>
        <p:spPr>
          <a:xfrm>
            <a:off x="112365" y="1428358"/>
            <a:ext cx="6583680" cy="2926080"/>
          </a:xfrm>
          <a:prstGeom prst="rect">
            <a:avLst/>
          </a:prstGeom>
        </p:spPr>
      </p:pic>
    </p:spTree>
    <p:extLst>
      <p:ext uri="{BB962C8B-B14F-4D97-AF65-F5344CB8AC3E}">
        <p14:creationId xmlns:p14="http://schemas.microsoft.com/office/powerpoint/2010/main" val="378809624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Rot="1" noChangeArrowheads="1"/>
          </p:cNvSpPr>
          <p:nvPr/>
        </p:nvSpPr>
        <p:spPr bwMode="auto">
          <a:xfrm>
            <a:off x="161924" y="325051"/>
            <a:ext cx="6591300" cy="98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Other remote sensing stations</a:t>
            </a:r>
          </a:p>
          <a:p>
            <a:pPr algn="ctr" eaLnBrk="1" hangingPunct="1"/>
            <a:r>
              <a:rPr lang="en-US" altLang="en-US" sz="2000" dirty="0">
                <a:solidFill>
                  <a:schemeClr val="bg1"/>
                </a:solidFill>
                <a:latin typeface="+mn-lt"/>
                <a:hlinkClick r:id="rId3"/>
              </a:rPr>
              <a:t>The Battery, Manhattan </a:t>
            </a:r>
            <a:r>
              <a:rPr lang="en-US" altLang="en-US" sz="2000" dirty="0">
                <a:solidFill>
                  <a:schemeClr val="bg1"/>
                </a:solidFill>
                <a:latin typeface="+mn-lt"/>
              </a:rPr>
              <a:t>(NOAA)</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1924" y="1309752"/>
            <a:ext cx="6560400" cy="3227293"/>
          </a:xfrm>
          <a:prstGeom prst="rect">
            <a:avLst/>
          </a:prstGeom>
        </p:spPr>
      </p:pic>
    </p:spTree>
    <p:extLst>
      <p:ext uri="{BB962C8B-B14F-4D97-AF65-F5344CB8AC3E}">
        <p14:creationId xmlns:p14="http://schemas.microsoft.com/office/powerpoint/2010/main" val="296670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Rot="1" noChangeArrowheads="1"/>
          </p:cNvSpPr>
          <p:nvPr/>
        </p:nvSpPr>
        <p:spPr bwMode="auto">
          <a:xfrm>
            <a:off x="161924" y="494099"/>
            <a:ext cx="6591300" cy="68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Other remote sensing stations</a:t>
            </a:r>
          </a:p>
          <a:p>
            <a:pPr algn="ctr" eaLnBrk="1" hangingPunct="1"/>
            <a:r>
              <a:rPr lang="en-US" altLang="en-US" sz="2000" dirty="0">
                <a:solidFill>
                  <a:schemeClr val="bg1"/>
                </a:solidFill>
                <a:latin typeface="+mn-lt"/>
                <a:hlinkClick r:id="rId3"/>
              </a:rPr>
              <a:t>Turkey Point</a:t>
            </a:r>
            <a:r>
              <a:rPr lang="en-US" altLang="en-US" sz="2000" dirty="0">
                <a:solidFill>
                  <a:schemeClr val="bg1"/>
                </a:solidFill>
                <a:latin typeface="+mn-lt"/>
              </a:rPr>
              <a:t>, Hudson River, Ulster County (NOAA)</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1924" y="1313971"/>
            <a:ext cx="6530869" cy="3214147"/>
          </a:xfrm>
          <a:prstGeom prst="rect">
            <a:avLst/>
          </a:prstGeom>
        </p:spPr>
      </p:pic>
    </p:spTree>
    <p:extLst>
      <p:ext uri="{BB962C8B-B14F-4D97-AF65-F5344CB8AC3E}">
        <p14:creationId xmlns:p14="http://schemas.microsoft.com/office/powerpoint/2010/main" val="30682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Rot="1" noChangeArrowheads="1"/>
          </p:cNvSpPr>
          <p:nvPr/>
        </p:nvSpPr>
        <p:spPr bwMode="auto">
          <a:xfrm>
            <a:off x="4642190" y="2177582"/>
            <a:ext cx="2239611"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800" b="0" dirty="0">
                <a:solidFill>
                  <a:schemeClr val="bg1"/>
                </a:solidFill>
                <a:latin typeface="+mn-lt"/>
              </a:rPr>
              <a:t>Conditions at sea -  strong winds, for example – may impact water  levels in the estuary. </a:t>
            </a:r>
          </a:p>
          <a:p>
            <a:pPr eaLnBrk="1" hangingPunct="1"/>
            <a:endParaRPr lang="en-US" altLang="en-US" sz="1800" b="0" dirty="0">
              <a:solidFill>
                <a:schemeClr val="bg1"/>
              </a:solidFill>
              <a:latin typeface="+mn-lt"/>
            </a:endParaRPr>
          </a:p>
          <a:p>
            <a:pPr eaLnBrk="1" hangingPunct="1"/>
            <a:endParaRPr lang="en-US" altLang="en-US" sz="1800" dirty="0">
              <a:solidFill>
                <a:schemeClr val="bg1"/>
              </a:solidFill>
              <a:latin typeface="+mn-lt"/>
            </a:endParaRPr>
          </a:p>
        </p:txBody>
      </p:sp>
      <p:grpSp>
        <p:nvGrpSpPr>
          <p:cNvPr id="15363" name="Group 9"/>
          <p:cNvGrpSpPr>
            <a:grpSpLocks/>
          </p:cNvGrpSpPr>
          <p:nvPr/>
        </p:nvGrpSpPr>
        <p:grpSpPr bwMode="auto">
          <a:xfrm>
            <a:off x="313470" y="1180122"/>
            <a:ext cx="4305423" cy="3734777"/>
            <a:chOff x="152400" y="1143000"/>
            <a:chExt cx="5886450" cy="5181600"/>
          </a:xfrm>
        </p:grpSpPr>
        <p:pic>
          <p:nvPicPr>
            <p:cNvPr id="15365" name="Picture 1" descr="NYBigh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143000"/>
              <a:ext cx="5886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Isosceles Triangle 2"/>
            <p:cNvSpPr>
              <a:spLocks noChangeArrowheads="1"/>
            </p:cNvSpPr>
            <p:nvPr/>
          </p:nvSpPr>
          <p:spPr bwMode="auto">
            <a:xfrm>
              <a:off x="2286000" y="3657600"/>
              <a:ext cx="152400" cy="152400"/>
            </a:xfrm>
            <a:prstGeom prst="triangle">
              <a:avLst>
                <a:gd name="adj" fmla="val 50000"/>
              </a:avLst>
            </a:prstGeom>
            <a:solidFill>
              <a:srgbClr val="FF0000"/>
            </a:solidFill>
            <a:ln w="9525" algn="ctr">
              <a:solidFill>
                <a:schemeClr val="tx1"/>
              </a:solidFill>
              <a:miter lim="800000"/>
              <a:headEnd/>
              <a:tailEnd/>
            </a:ln>
          </p:spPr>
          <p:txBody>
            <a:bodyPr wrap="none"/>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endParaRPr lang="en-US" altLang="en-US" sz="2700"/>
            </a:p>
          </p:txBody>
        </p:sp>
        <p:pic>
          <p:nvPicPr>
            <p:cNvPr id="15367" name="Picture 2">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3206949" y="3352801"/>
              <a:ext cx="2286216"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369" name="Straight Arrow Connector 8"/>
            <p:cNvCxnSpPr>
              <a:cxnSpLocks noChangeShapeType="1"/>
              <a:endCxn id="15366" idx="4"/>
            </p:cNvCxnSpPr>
            <p:nvPr/>
          </p:nvCxnSpPr>
          <p:spPr bwMode="auto">
            <a:xfrm rot="10800000">
              <a:off x="2438400" y="3810000"/>
              <a:ext cx="1219200" cy="1143000"/>
            </a:xfrm>
            <a:prstGeom prst="straightConnector1">
              <a:avLst/>
            </a:prstGeom>
            <a:noFill/>
            <a:ln w="25400" algn="ctr">
              <a:solidFill>
                <a:srgbClr val="FF0000"/>
              </a:solidFill>
              <a:miter lim="800000"/>
              <a:headEnd/>
              <a:tailEnd type="arrow" w="med" len="med"/>
            </a:ln>
            <a:extLst>
              <a:ext uri="{909E8E84-426E-40DD-AFC4-6F175D3DCCD1}">
                <a14:hiddenFill xmlns:a14="http://schemas.microsoft.com/office/drawing/2010/main">
                  <a:noFill/>
                </a14:hiddenFill>
              </a:ext>
            </a:extLst>
          </p:spPr>
        </p:cxnSp>
      </p:grpSp>
      <p:sp>
        <p:nvSpPr>
          <p:cNvPr id="10" name="Rectangle 9"/>
          <p:cNvSpPr>
            <a:spLocks noRot="1" noChangeArrowheads="1"/>
          </p:cNvSpPr>
          <p:nvPr/>
        </p:nvSpPr>
        <p:spPr bwMode="auto">
          <a:xfrm>
            <a:off x="161924" y="346929"/>
            <a:ext cx="65913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Other remote sensing stations</a:t>
            </a:r>
          </a:p>
          <a:p>
            <a:pPr algn="ctr" eaLnBrk="1" hangingPunct="1"/>
            <a:r>
              <a:rPr lang="en-US" altLang="en-US" sz="2000" dirty="0">
                <a:solidFill>
                  <a:schemeClr val="bg1"/>
                </a:solidFill>
                <a:latin typeface="+mn-lt"/>
                <a:hlinkClick r:id="rId6"/>
              </a:rPr>
              <a:t>National Data Buoy 44065 </a:t>
            </a:r>
            <a:r>
              <a:rPr lang="en-US" altLang="en-US" sz="2000" dirty="0">
                <a:solidFill>
                  <a:schemeClr val="bg1"/>
                </a:solidFill>
                <a:latin typeface="+mn-lt"/>
              </a:rPr>
              <a:t>(NOAA)</a:t>
            </a:r>
          </a:p>
        </p:txBody>
      </p:sp>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3470" y="1208940"/>
            <a:ext cx="4857369" cy="3643027"/>
          </a:xfrm>
          <a:prstGeom prst="rect">
            <a:avLst/>
          </a:prstGeom>
        </p:spPr>
      </p:pic>
    </p:spTree>
    <p:extLst>
      <p:ext uri="{BB962C8B-B14F-4D97-AF65-F5344CB8AC3E}">
        <p14:creationId xmlns:p14="http://schemas.microsoft.com/office/powerpoint/2010/main" val="67951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xit" presetSubtype="0" fill="hold" nodeType="withEffect">
                                  <p:stCondLst>
                                    <p:cond delay="0"/>
                                  </p:stCondLst>
                                  <p:childTnLst>
                                    <p:animEffect transition="out" filter="fade">
                                      <p:cBhvr>
                                        <p:cTn id="9" dur="1000"/>
                                        <p:tgtEl>
                                          <p:spTgt spid="15363"/>
                                        </p:tgtEl>
                                      </p:cBhvr>
                                    </p:animEffect>
                                    <p:set>
                                      <p:cBhvr>
                                        <p:cTn id="10" dur="1" fill="hold">
                                          <p:stCondLst>
                                            <p:cond delay="999"/>
                                          </p:stCondLst>
                                        </p:cTn>
                                        <p:tgtEl>
                                          <p:spTgt spid="1536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7412"/>
                                        </p:tgtEl>
                                      </p:cBhvr>
                                    </p:animEffect>
                                    <p:set>
                                      <p:cBhvr>
                                        <p:cTn id="13" dur="1" fill="hold">
                                          <p:stCondLst>
                                            <p:cond delay="999"/>
                                          </p:stCondLst>
                                        </p:cTn>
                                        <p:tgtEl>
                                          <p:spTgt spid="174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569865" y="514350"/>
            <a:ext cx="1507332" cy="571500"/>
          </a:xfrm>
        </p:spPr>
        <p:txBody>
          <a:bodyPr>
            <a:noAutofit/>
          </a:bodyPr>
          <a:lstStyle/>
          <a:p>
            <a:r>
              <a:rPr lang="en-US" dirty="0">
                <a:latin typeface="Calibri" panose="020F0502020204030204" pitchFamily="34" charset="0"/>
                <a:ea typeface="Calibri" panose="020F0502020204030204" pitchFamily="34" charset="0"/>
                <a:cs typeface="Calibri" panose="020F0502020204030204" pitchFamily="34" charset="0"/>
              </a:rPr>
              <a:t>Thank </a:t>
            </a:r>
            <a:r>
              <a:rPr lang="en-US" dirty="0" smtClean="0">
                <a:latin typeface="Calibri" panose="020F0502020204030204" pitchFamily="34" charset="0"/>
                <a:ea typeface="Calibri" panose="020F0502020204030204" pitchFamily="34" charset="0"/>
                <a:cs typeface="Calibri" panose="020F0502020204030204" pitchFamily="34" charset="0"/>
              </a:rPr>
              <a:t>You!</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6" name="Content Placeholder 15"/>
          <p:cNvSpPr>
            <a:spLocks noGrp="1"/>
          </p:cNvSpPr>
          <p:nvPr>
            <p:ph sz="half" idx="2"/>
          </p:nvPr>
        </p:nvSpPr>
        <p:spPr>
          <a:xfrm>
            <a:off x="1771650" y="2914650"/>
            <a:ext cx="3103762" cy="914400"/>
          </a:xfrm>
        </p:spPr>
        <p:txBody>
          <a:bodyPr>
            <a:normAutofit/>
          </a:bodyPr>
          <a:lstStyle/>
          <a:p>
            <a:r>
              <a:rPr lang="en-US" sz="1350" b="1" dirty="0">
                <a:latin typeface="+mn-lt"/>
              </a:rPr>
              <a:t>Connect with us:</a:t>
            </a:r>
            <a:br>
              <a:rPr lang="en-US" sz="1350" b="1" dirty="0">
                <a:latin typeface="+mn-lt"/>
              </a:rPr>
            </a:br>
            <a:r>
              <a:rPr lang="en-US" sz="1350" dirty="0">
                <a:latin typeface="+mn-lt"/>
              </a:rPr>
              <a:t>Facebook: www.facebook.com/NYSDEC</a:t>
            </a:r>
            <a:br>
              <a:rPr lang="en-US" sz="1350" dirty="0">
                <a:latin typeface="+mn-lt"/>
              </a:rPr>
            </a:br>
            <a:r>
              <a:rPr lang="en-US" sz="1350" dirty="0">
                <a:latin typeface="+mn-lt"/>
              </a:rPr>
              <a:t>Twitter: twitter.com/NYSDEC</a:t>
            </a:r>
            <a:br>
              <a:rPr lang="en-US" sz="1350" dirty="0">
                <a:latin typeface="+mn-lt"/>
              </a:rPr>
            </a:br>
            <a:r>
              <a:rPr lang="en-US" sz="1350" dirty="0">
                <a:latin typeface="+mn-lt"/>
              </a:rPr>
              <a:t>Flickr: </a:t>
            </a:r>
            <a:r>
              <a:rPr lang="en-US" sz="1350" dirty="0">
                <a:latin typeface="+mn-lt"/>
                <a:hlinkClick r:id="rId3"/>
              </a:rPr>
              <a:t>www.flickr.com/photos/nysdec</a:t>
            </a:r>
            <a:r>
              <a:rPr lang="en-US" sz="1350" dirty="0">
                <a:latin typeface="+mn-lt"/>
              </a:rPr>
              <a:t> </a:t>
            </a:r>
          </a:p>
        </p:txBody>
      </p:sp>
      <p:sp>
        <p:nvSpPr>
          <p:cNvPr id="5" name="Text Box 3"/>
          <p:cNvSpPr txBox="1">
            <a:spLocks noChangeArrowheads="1"/>
          </p:cNvSpPr>
          <p:nvPr/>
        </p:nvSpPr>
        <p:spPr bwMode="auto">
          <a:xfrm>
            <a:off x="1714500" y="971550"/>
            <a:ext cx="3688611"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aseline="-25000">
                <a:solidFill>
                  <a:srgbClr val="014EA1"/>
                </a:solidFill>
                <a:latin typeface="Arial" panose="020B0604020202020204" pitchFamily="34" charset="0"/>
              </a:defRPr>
            </a:lvl1pPr>
            <a:lvl2pPr marL="742950" indent="-285750">
              <a:defRPr sz="1400" baseline="-25000">
                <a:solidFill>
                  <a:srgbClr val="014EA1"/>
                </a:solidFill>
                <a:latin typeface="Arial" panose="020B0604020202020204" pitchFamily="34" charset="0"/>
              </a:defRPr>
            </a:lvl2pPr>
            <a:lvl3pPr marL="1143000" indent="-228600">
              <a:defRPr sz="1400" baseline="-25000">
                <a:solidFill>
                  <a:srgbClr val="014EA1"/>
                </a:solidFill>
                <a:latin typeface="Arial" panose="020B0604020202020204" pitchFamily="34" charset="0"/>
              </a:defRPr>
            </a:lvl3pPr>
            <a:lvl4pPr marL="1600200" indent="-228600">
              <a:defRPr sz="1400" baseline="-25000">
                <a:solidFill>
                  <a:srgbClr val="014EA1"/>
                </a:solidFill>
                <a:latin typeface="Arial" panose="020B0604020202020204" pitchFamily="34" charset="0"/>
              </a:defRPr>
            </a:lvl4pPr>
            <a:lvl5pPr marL="2057400" indent="-228600">
              <a:defRPr sz="1400" baseline="-25000">
                <a:solidFill>
                  <a:srgbClr val="014EA1"/>
                </a:solidFill>
                <a:latin typeface="Arial" panose="020B0604020202020204" pitchFamily="34" charset="0"/>
              </a:defRPr>
            </a:lvl5pPr>
            <a:lvl6pPr marL="2514600" indent="-228600" eaLnBrk="0" fontAlgn="base" hangingPunct="0">
              <a:spcBef>
                <a:spcPct val="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0"/>
              </a:spcBef>
              <a:spcAft>
                <a:spcPct val="0"/>
              </a:spcAft>
              <a:defRPr sz="1400" baseline="-25000">
                <a:solidFill>
                  <a:srgbClr val="014EA1"/>
                </a:solidFill>
                <a:latin typeface="Arial" panose="020B0604020202020204" pitchFamily="34" charset="0"/>
              </a:defRPr>
            </a:lvl9pPr>
          </a:lstStyle>
          <a:p>
            <a:pPr>
              <a:spcBef>
                <a:spcPts val="450"/>
              </a:spcBef>
            </a:pPr>
            <a:r>
              <a:rPr lang="en-US" sz="2400" dirty="0">
                <a:solidFill>
                  <a:schemeClr val="bg1"/>
                </a:solidFill>
                <a:latin typeface="+mn-lt"/>
                <a:ea typeface="Calibri" panose="020F0502020204030204" pitchFamily="34" charset="0"/>
                <a:cs typeface="Calibri" panose="020F0502020204030204" pitchFamily="34" charset="0"/>
              </a:rPr>
              <a:t>For more information, please contact:</a:t>
            </a:r>
          </a:p>
          <a:p>
            <a:pPr>
              <a:spcBef>
                <a:spcPts val="450"/>
              </a:spcBef>
            </a:pPr>
            <a:r>
              <a:rPr lang="en-US" altLang="en-US" sz="2400" dirty="0">
                <a:solidFill>
                  <a:schemeClr val="bg1"/>
                </a:solidFill>
                <a:latin typeface="+mn-lt"/>
              </a:rPr>
              <a:t>NYSDEC – Hudson River Estuary Program</a:t>
            </a:r>
          </a:p>
          <a:p>
            <a:pPr>
              <a:spcBef>
                <a:spcPts val="450"/>
              </a:spcBef>
            </a:pPr>
            <a:r>
              <a:rPr lang="en-US" altLang="en-US" sz="2400" dirty="0">
                <a:solidFill>
                  <a:schemeClr val="bg1"/>
                </a:solidFill>
                <a:latin typeface="+mn-lt"/>
              </a:rPr>
              <a:t>21 South Putt Corners Road</a:t>
            </a:r>
          </a:p>
          <a:p>
            <a:pPr>
              <a:spcBef>
                <a:spcPts val="450"/>
              </a:spcBef>
            </a:pPr>
            <a:r>
              <a:rPr lang="en-US" altLang="en-US" sz="2400" dirty="0">
                <a:solidFill>
                  <a:schemeClr val="bg1"/>
                </a:solidFill>
                <a:latin typeface="+mn-lt"/>
              </a:rPr>
              <a:t>New </a:t>
            </a:r>
            <a:r>
              <a:rPr lang="en-US" altLang="en-US" sz="2400" dirty="0" err="1">
                <a:solidFill>
                  <a:schemeClr val="bg1"/>
                </a:solidFill>
                <a:latin typeface="+mn-lt"/>
              </a:rPr>
              <a:t>Paltz</a:t>
            </a:r>
            <a:r>
              <a:rPr lang="en-US" altLang="en-US" sz="2400" dirty="0">
                <a:solidFill>
                  <a:schemeClr val="bg1"/>
                </a:solidFill>
                <a:latin typeface="+mn-lt"/>
              </a:rPr>
              <a:t>, NY 12561</a:t>
            </a:r>
          </a:p>
          <a:p>
            <a:pPr>
              <a:spcBef>
                <a:spcPts val="450"/>
              </a:spcBef>
            </a:pPr>
            <a:r>
              <a:rPr lang="en-US" altLang="en-US" sz="2400" dirty="0">
                <a:solidFill>
                  <a:schemeClr val="bg1"/>
                </a:solidFill>
                <a:latin typeface="+mn-lt"/>
              </a:rPr>
              <a:t>845 256-3016</a:t>
            </a:r>
          </a:p>
          <a:p>
            <a:pPr>
              <a:spcBef>
                <a:spcPts val="450"/>
              </a:spcBef>
            </a:pPr>
            <a:r>
              <a:rPr lang="en-US" altLang="en-US" sz="2400" dirty="0">
                <a:solidFill>
                  <a:schemeClr val="bg1"/>
                </a:solidFill>
                <a:latin typeface="+mn-lt"/>
                <a:hlinkClick r:id="rId4"/>
              </a:rPr>
              <a:t>hrep@dec.ny.gov</a:t>
            </a:r>
            <a:r>
              <a:rPr lang="en-US" altLang="en-US" sz="2400" dirty="0">
                <a:solidFill>
                  <a:schemeClr val="bg1"/>
                </a:solidFill>
                <a:latin typeface="+mn-lt"/>
              </a:rPr>
              <a:t> </a:t>
            </a:r>
          </a:p>
          <a:p>
            <a:pPr>
              <a:spcBef>
                <a:spcPts val="450"/>
              </a:spcBef>
            </a:pPr>
            <a:endParaRPr lang="en-US" altLang="en-US" sz="2400" dirty="0">
              <a:solidFill>
                <a:schemeClr val="bg1"/>
              </a:solidFill>
              <a:latin typeface="+mn-lt"/>
            </a:endParaRPr>
          </a:p>
        </p:txBody>
      </p:sp>
      <p:sp>
        <p:nvSpPr>
          <p:cNvPr id="2" name="TextBox 1"/>
          <p:cNvSpPr txBox="1"/>
          <p:nvPr/>
        </p:nvSpPr>
        <p:spPr>
          <a:xfrm>
            <a:off x="285750" y="3843285"/>
            <a:ext cx="5657850" cy="871713"/>
          </a:xfrm>
          <a:prstGeom prst="rect">
            <a:avLst/>
          </a:prstGeom>
          <a:noFill/>
        </p:spPr>
        <p:txBody>
          <a:bodyPr wrap="square" rtlCol="0">
            <a:spAutoFit/>
          </a:bodyPr>
          <a:lstStyle/>
          <a:p>
            <a:r>
              <a:rPr lang="en-US" sz="1013" b="1" dirty="0">
                <a:solidFill>
                  <a:schemeClr val="bg1"/>
                </a:solidFill>
              </a:rPr>
              <a:t>Credits:</a:t>
            </a:r>
          </a:p>
          <a:p>
            <a:r>
              <a:rPr lang="en-US" sz="1013" dirty="0">
                <a:solidFill>
                  <a:schemeClr val="bg1"/>
                </a:solidFill>
              </a:rPr>
              <a:t>Produced in cooperation with the New England Interstate Water Pollution Control Commission &amp; Hudson River National Estuarine Research Reserve.</a:t>
            </a:r>
          </a:p>
          <a:p>
            <a:r>
              <a:rPr lang="en-US" sz="1013" dirty="0">
                <a:solidFill>
                  <a:schemeClr val="bg1"/>
                </a:solidFill>
              </a:rPr>
              <a:t>PowerPoint created by Steve Stanne. </a:t>
            </a:r>
          </a:p>
          <a:p>
            <a:r>
              <a:rPr lang="en-US" sz="1013" dirty="0">
                <a:solidFill>
                  <a:schemeClr val="bg1"/>
                </a:solidFill>
              </a:rPr>
              <a:t>Unless otherwise credited, all photographs are by Steve Stanne.</a:t>
            </a:r>
          </a:p>
        </p:txBody>
      </p:sp>
    </p:spTree>
    <p:extLst>
      <p:ext uri="{BB962C8B-B14F-4D97-AF65-F5344CB8AC3E}">
        <p14:creationId xmlns:p14="http://schemas.microsoft.com/office/powerpoint/2010/main" val="187755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5373" y="444616"/>
            <a:ext cx="2684476" cy="523220"/>
          </a:xfrm>
          <a:prstGeom prst="rect">
            <a:avLst/>
          </a:prstGeom>
          <a:noFill/>
        </p:spPr>
        <p:txBody>
          <a:bodyPr wrap="square" rtlCol="0">
            <a:spAutoFit/>
          </a:bodyPr>
          <a:lstStyle/>
          <a:p>
            <a:r>
              <a:rPr lang="en-US" sz="2800" b="1" dirty="0" smtClean="0">
                <a:solidFill>
                  <a:schemeClr val="bg1"/>
                </a:solidFill>
              </a:rPr>
              <a:t>Appendix Slide 1</a:t>
            </a:r>
            <a:endParaRPr lang="en-US" sz="2800" b="1" dirty="0">
              <a:solidFill>
                <a:schemeClr val="bg1"/>
              </a:solidFill>
            </a:endParaRPr>
          </a:p>
        </p:txBody>
      </p:sp>
      <p:pic>
        <p:nvPicPr>
          <p:cNvPr id="5" name="Picture 4"/>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176169" y="1041589"/>
            <a:ext cx="6583680" cy="311935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6169" y="64692"/>
            <a:ext cx="2751591" cy="5078808"/>
          </a:xfrm>
          <a:prstGeom prst="rect">
            <a:avLst/>
          </a:prstGeom>
        </p:spPr>
      </p:pic>
      <p:sp>
        <p:nvSpPr>
          <p:cNvPr id="6" name="TextBox 5"/>
          <p:cNvSpPr txBox="1"/>
          <p:nvPr/>
        </p:nvSpPr>
        <p:spPr>
          <a:xfrm>
            <a:off x="2836319" y="4234692"/>
            <a:ext cx="1904301" cy="646331"/>
          </a:xfrm>
          <a:prstGeom prst="rect">
            <a:avLst/>
          </a:prstGeom>
          <a:noFill/>
        </p:spPr>
        <p:txBody>
          <a:bodyPr wrap="square" rtlCol="0">
            <a:spAutoFit/>
          </a:bodyPr>
          <a:lstStyle/>
          <a:p>
            <a:pPr algn="ctr"/>
            <a:r>
              <a:rPr lang="en-US" sz="1800" dirty="0" smtClean="0">
                <a:solidFill>
                  <a:schemeClr val="bg1"/>
                </a:solidFill>
              </a:rPr>
              <a:t>Link to detailed </a:t>
            </a:r>
            <a:r>
              <a:rPr lang="en-US" sz="1800" dirty="0" smtClean="0">
                <a:solidFill>
                  <a:schemeClr val="bg1"/>
                </a:solidFill>
                <a:hlinkClick r:id="rId5"/>
              </a:rPr>
              <a:t>HRECOS site map</a:t>
            </a:r>
            <a:endParaRPr lang="en-US" sz="1800" dirty="0">
              <a:solidFill>
                <a:schemeClr val="bg1"/>
              </a:solidFill>
            </a:endParaRPr>
          </a:p>
        </p:txBody>
      </p:sp>
      <p:grpSp>
        <p:nvGrpSpPr>
          <p:cNvPr id="9" name="Group 8"/>
          <p:cNvGrpSpPr/>
          <p:nvPr/>
        </p:nvGrpSpPr>
        <p:grpSpPr>
          <a:xfrm>
            <a:off x="4374858" y="2171300"/>
            <a:ext cx="1616558" cy="646331"/>
            <a:chOff x="4374858" y="2171300"/>
            <a:chExt cx="1616558" cy="646331"/>
          </a:xfrm>
        </p:grpSpPr>
        <p:sp>
          <p:nvSpPr>
            <p:cNvPr id="7" name="Donut 6"/>
            <p:cNvSpPr>
              <a:spLocks noChangeAspect="1"/>
            </p:cNvSpPr>
            <p:nvPr/>
          </p:nvSpPr>
          <p:spPr>
            <a:xfrm>
              <a:off x="4374858" y="2357306"/>
              <a:ext cx="274320" cy="274320"/>
            </a:xfrm>
            <a:prstGeom prst="donut">
              <a:avLst>
                <a:gd name="adj" fmla="val 538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4649178" y="2171300"/>
              <a:ext cx="1342238" cy="646331"/>
            </a:xfrm>
            <a:prstGeom prst="rect">
              <a:avLst/>
            </a:prstGeom>
            <a:noFill/>
          </p:spPr>
          <p:txBody>
            <a:bodyPr wrap="square" rtlCol="0">
              <a:spAutoFit/>
            </a:bodyPr>
            <a:lstStyle/>
            <a:p>
              <a:r>
                <a:rPr lang="en-US" sz="1800" dirty="0" smtClean="0">
                  <a:solidFill>
                    <a:srgbClr val="FF0000"/>
                  </a:solidFill>
                </a:rPr>
                <a:t>Click here to enlarge map</a:t>
              </a:r>
              <a:endParaRPr lang="en-US" sz="1800" dirty="0">
                <a:solidFill>
                  <a:srgbClr val="FF0000"/>
                </a:solidFill>
              </a:endParaRPr>
            </a:p>
          </p:txBody>
        </p:sp>
      </p:grpSp>
    </p:spTree>
    <p:extLst>
      <p:ext uri="{BB962C8B-B14F-4D97-AF65-F5344CB8AC3E}">
        <p14:creationId xmlns:p14="http://schemas.microsoft.com/office/powerpoint/2010/main" val="209923598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p:cNvPicPr>
          <p:nvPr/>
        </p:nvPicPr>
        <p:blipFill>
          <a:blip r:embed="rId3" cstate="print">
            <a:extLst>
              <a:ext uri="{28A0092B-C50C-407E-A947-70E740481C1C}">
                <a14:useLocalDpi xmlns:a14="http://schemas.microsoft.com/office/drawing/2010/main"/>
              </a:ext>
            </a:extLst>
          </a:blip>
          <a:stretch>
            <a:fillRect/>
          </a:stretch>
        </p:blipFill>
        <p:spPr>
          <a:xfrm>
            <a:off x="660902" y="1055430"/>
            <a:ext cx="5486400" cy="3383280"/>
          </a:xfrm>
          <a:prstGeom prst="rect">
            <a:avLst/>
          </a:prstGeom>
        </p:spPr>
      </p:pic>
      <p:sp>
        <p:nvSpPr>
          <p:cNvPr id="2" name="TextBox 1"/>
          <p:cNvSpPr txBox="1"/>
          <p:nvPr/>
        </p:nvSpPr>
        <p:spPr>
          <a:xfrm>
            <a:off x="4075373" y="444616"/>
            <a:ext cx="2684476" cy="523220"/>
          </a:xfrm>
          <a:prstGeom prst="rect">
            <a:avLst/>
          </a:prstGeom>
          <a:noFill/>
        </p:spPr>
        <p:txBody>
          <a:bodyPr wrap="square" rtlCol="0">
            <a:spAutoFit/>
          </a:bodyPr>
          <a:lstStyle/>
          <a:p>
            <a:r>
              <a:rPr lang="en-US" sz="2800" b="1" dirty="0" smtClean="0">
                <a:solidFill>
                  <a:schemeClr val="bg1"/>
                </a:solidFill>
              </a:rPr>
              <a:t>Appendix Slide 2</a:t>
            </a:r>
            <a:endParaRPr lang="en-US" sz="2800" b="1" dirty="0">
              <a:solidFill>
                <a:schemeClr val="bg1"/>
              </a:solidFill>
            </a:endParaRPr>
          </a:p>
        </p:txBody>
      </p:sp>
      <p:sp>
        <p:nvSpPr>
          <p:cNvPr id="6" name="TextBox 5"/>
          <p:cNvSpPr txBox="1"/>
          <p:nvPr/>
        </p:nvSpPr>
        <p:spPr>
          <a:xfrm>
            <a:off x="1327826" y="4456098"/>
            <a:ext cx="4152549" cy="646331"/>
          </a:xfrm>
          <a:prstGeom prst="rect">
            <a:avLst/>
          </a:prstGeom>
          <a:noFill/>
        </p:spPr>
        <p:txBody>
          <a:bodyPr wrap="square" rtlCol="0">
            <a:spAutoFit/>
          </a:bodyPr>
          <a:lstStyle/>
          <a:p>
            <a:pPr algn="ctr"/>
            <a:r>
              <a:rPr lang="en-US" sz="1800" dirty="0" smtClean="0">
                <a:solidFill>
                  <a:schemeClr val="bg1"/>
                </a:solidFill>
              </a:rPr>
              <a:t>Links to detailed US Geological Survey station data &amp; metadata</a:t>
            </a:r>
            <a:endParaRPr lang="en-US" sz="1800" dirty="0">
              <a:solidFill>
                <a:schemeClr val="bg1"/>
              </a:solidFill>
            </a:endParaRPr>
          </a:p>
        </p:txBody>
      </p:sp>
      <p:grpSp>
        <p:nvGrpSpPr>
          <p:cNvPr id="18" name="Group 17"/>
          <p:cNvGrpSpPr/>
          <p:nvPr/>
        </p:nvGrpSpPr>
        <p:grpSpPr>
          <a:xfrm>
            <a:off x="735788" y="1991436"/>
            <a:ext cx="2346079" cy="923330"/>
            <a:chOff x="634188" y="1938192"/>
            <a:chExt cx="2346079" cy="923330"/>
          </a:xfrm>
        </p:grpSpPr>
        <p:sp>
          <p:nvSpPr>
            <p:cNvPr id="14" name="TextBox 13"/>
            <p:cNvSpPr txBox="1"/>
            <p:nvPr/>
          </p:nvSpPr>
          <p:spPr>
            <a:xfrm>
              <a:off x="634188" y="1938192"/>
              <a:ext cx="2090606" cy="923330"/>
            </a:xfrm>
            <a:prstGeom prst="rect">
              <a:avLst/>
            </a:prstGeom>
            <a:noFill/>
          </p:spPr>
          <p:txBody>
            <a:bodyPr wrap="square" rtlCol="0">
              <a:spAutoFit/>
            </a:bodyPr>
            <a:lstStyle/>
            <a:p>
              <a:pPr algn="ctr"/>
              <a:r>
                <a:rPr lang="en-US" sz="1800" dirty="0">
                  <a:solidFill>
                    <a:srgbClr val="FF0000"/>
                  </a:solidFill>
                </a:rPr>
                <a:t>Select site in Station dropdown menu or</a:t>
              </a:r>
            </a:p>
            <a:p>
              <a:pPr algn="ctr"/>
              <a:r>
                <a:rPr lang="en-US" sz="1800" dirty="0">
                  <a:solidFill>
                    <a:srgbClr val="FF0000"/>
                  </a:solidFill>
                </a:rPr>
                <a:t>Click on Station icon</a:t>
              </a:r>
            </a:p>
          </p:txBody>
        </p:sp>
        <p:sp>
          <p:nvSpPr>
            <p:cNvPr id="17" name="Right Arrow 16"/>
            <p:cNvSpPr/>
            <p:nvPr/>
          </p:nvSpPr>
          <p:spPr>
            <a:xfrm>
              <a:off x="2655283" y="2631973"/>
              <a:ext cx="324984" cy="79150"/>
            </a:xfrm>
            <a:prstGeom prst="rightArrow">
              <a:avLst>
                <a:gd name="adj1" fmla="val 50000"/>
                <a:gd name="adj2" fmla="val 7766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p:cNvPicPr>
          <p:nvPr/>
        </p:nvPicPr>
        <p:blipFill>
          <a:blip r:embed="rId4" cstate="print">
            <a:extLst>
              <a:ext uri="{28A0092B-C50C-407E-A947-70E740481C1C}">
                <a14:useLocalDpi xmlns:a14="http://schemas.microsoft.com/office/drawing/2010/main"/>
              </a:ext>
            </a:extLst>
          </a:blip>
          <a:stretch>
            <a:fillRect/>
          </a:stretch>
        </p:blipFill>
        <p:spPr>
          <a:xfrm>
            <a:off x="660900" y="1058300"/>
            <a:ext cx="5486400" cy="3383280"/>
          </a:xfrm>
          <a:prstGeom prst="rect">
            <a:avLst/>
          </a:prstGeom>
        </p:spPr>
      </p:pic>
      <p:grpSp>
        <p:nvGrpSpPr>
          <p:cNvPr id="13" name="Group 12"/>
          <p:cNvGrpSpPr/>
          <p:nvPr/>
        </p:nvGrpSpPr>
        <p:grpSpPr>
          <a:xfrm>
            <a:off x="2341060" y="2268435"/>
            <a:ext cx="2722370" cy="369332"/>
            <a:chOff x="3255461" y="2286365"/>
            <a:chExt cx="2722370" cy="369332"/>
          </a:xfrm>
        </p:grpSpPr>
        <p:sp>
          <p:nvSpPr>
            <p:cNvPr id="10" name="Donut 9"/>
            <p:cNvSpPr/>
            <p:nvPr/>
          </p:nvSpPr>
          <p:spPr>
            <a:xfrm>
              <a:off x="3255461" y="2361679"/>
              <a:ext cx="922788" cy="218704"/>
            </a:xfrm>
            <a:prstGeom prst="donut">
              <a:avLst>
                <a:gd name="adj" fmla="val 81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4178249" y="2286365"/>
              <a:ext cx="1799582" cy="369332"/>
            </a:xfrm>
            <a:prstGeom prst="rect">
              <a:avLst/>
            </a:prstGeom>
            <a:noFill/>
          </p:spPr>
          <p:txBody>
            <a:bodyPr wrap="square" rtlCol="0">
              <a:spAutoFit/>
            </a:bodyPr>
            <a:lstStyle/>
            <a:p>
              <a:r>
                <a:rPr lang="en-US" sz="1800" dirty="0" smtClean="0">
                  <a:solidFill>
                    <a:srgbClr val="FF0000"/>
                  </a:solidFill>
                </a:rPr>
                <a:t>Click on Site ID #</a:t>
              </a:r>
              <a:endParaRPr lang="en-US" sz="1800" dirty="0">
                <a:solidFill>
                  <a:srgbClr val="FF0000"/>
                </a:solidFill>
              </a:endParaRPr>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5426" y="1055604"/>
            <a:ext cx="5997347" cy="3397624"/>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3615" y="1063767"/>
            <a:ext cx="4033996" cy="3390896"/>
          </a:xfrm>
          <a:prstGeom prst="rect">
            <a:avLst/>
          </a:prstGeom>
        </p:spPr>
      </p:pic>
    </p:spTree>
    <p:extLst>
      <p:ext uri="{BB962C8B-B14F-4D97-AF65-F5344CB8AC3E}">
        <p14:creationId xmlns:p14="http://schemas.microsoft.com/office/powerpoint/2010/main" val="294031869"/>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par>
                                <p:cTn id="12" presetID="10" presetClass="exit" presetSubtype="0" fill="hold" nodeType="withEffect">
                                  <p:stCondLst>
                                    <p:cond delay="0"/>
                                  </p:stCondLst>
                                  <p:childTnLst>
                                    <p:animEffect transition="out" filter="fade">
                                      <p:cBhvr>
                                        <p:cTn id="13" dur="1000"/>
                                        <p:tgtEl>
                                          <p:spTgt spid="18"/>
                                        </p:tgtEl>
                                      </p:cBhvr>
                                    </p:animEffect>
                                    <p:set>
                                      <p:cBhvr>
                                        <p:cTn id="14" dur="1" fill="hold">
                                          <p:stCondLst>
                                            <p:cond delay="999"/>
                                          </p:stCondLst>
                                        </p:cTn>
                                        <p:tgtEl>
                                          <p:spTgt spid="1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par>
                                <p:cTn id="23" presetID="10" presetClass="exit" presetSubtype="0" fill="hold" nodeType="with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3"/>
                                        </p:tgtEl>
                                      </p:cBhvr>
                                    </p:animEffect>
                                    <p:set>
                                      <p:cBhvr>
                                        <p:cTn id="28" dur="1" fill="hold">
                                          <p:stCondLst>
                                            <p:cond delay="9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p:cNvPicPr>
          <p:nvPr/>
        </p:nvPicPr>
        <p:blipFill>
          <a:blip r:embed="rId3" cstate="print">
            <a:extLst>
              <a:ext uri="{28A0092B-C50C-407E-A947-70E740481C1C}">
                <a14:useLocalDpi xmlns:a14="http://schemas.microsoft.com/office/drawing/2010/main"/>
              </a:ext>
            </a:extLst>
          </a:blip>
          <a:stretch>
            <a:fillRect/>
          </a:stretch>
        </p:blipFill>
        <p:spPr>
          <a:xfrm>
            <a:off x="660902" y="1055430"/>
            <a:ext cx="5486400" cy="3383280"/>
          </a:xfrm>
          <a:prstGeom prst="rect">
            <a:avLst/>
          </a:prstGeom>
        </p:spPr>
      </p:pic>
      <p:sp>
        <p:nvSpPr>
          <p:cNvPr id="2" name="TextBox 1"/>
          <p:cNvSpPr txBox="1"/>
          <p:nvPr/>
        </p:nvSpPr>
        <p:spPr>
          <a:xfrm>
            <a:off x="4075373" y="444616"/>
            <a:ext cx="2684476" cy="523220"/>
          </a:xfrm>
          <a:prstGeom prst="rect">
            <a:avLst/>
          </a:prstGeom>
          <a:noFill/>
        </p:spPr>
        <p:txBody>
          <a:bodyPr wrap="square" rtlCol="0">
            <a:spAutoFit/>
          </a:bodyPr>
          <a:lstStyle/>
          <a:p>
            <a:r>
              <a:rPr lang="en-US" sz="2800" b="1" dirty="0" smtClean="0">
                <a:solidFill>
                  <a:schemeClr val="bg1"/>
                </a:solidFill>
              </a:rPr>
              <a:t>Appendix Slide 3</a:t>
            </a:r>
            <a:endParaRPr lang="en-US" sz="2800" b="1" dirty="0">
              <a:solidFill>
                <a:schemeClr val="bg1"/>
              </a:solidFill>
            </a:endParaRPr>
          </a:p>
        </p:txBody>
      </p:sp>
      <p:sp>
        <p:nvSpPr>
          <p:cNvPr id="6" name="TextBox 5"/>
          <p:cNvSpPr txBox="1"/>
          <p:nvPr/>
        </p:nvSpPr>
        <p:spPr>
          <a:xfrm>
            <a:off x="857038" y="4442522"/>
            <a:ext cx="4571999" cy="646331"/>
          </a:xfrm>
          <a:prstGeom prst="rect">
            <a:avLst/>
          </a:prstGeom>
          <a:noFill/>
        </p:spPr>
        <p:txBody>
          <a:bodyPr wrap="square" rtlCol="0">
            <a:spAutoFit/>
          </a:bodyPr>
          <a:lstStyle/>
          <a:p>
            <a:pPr algn="ctr"/>
            <a:r>
              <a:rPr lang="en-US" sz="1800" dirty="0" smtClean="0">
                <a:solidFill>
                  <a:schemeClr val="bg1"/>
                </a:solidFill>
              </a:rPr>
              <a:t>Links to National Estuarine Research Reserve detailed station data &amp; metadata</a:t>
            </a:r>
            <a:endParaRPr lang="en-US" sz="1800" dirty="0">
              <a:solidFill>
                <a:schemeClr val="bg1"/>
              </a:solidFill>
            </a:endParaRPr>
          </a:p>
        </p:txBody>
      </p:sp>
      <p:grpSp>
        <p:nvGrpSpPr>
          <p:cNvPr id="18" name="Group 17"/>
          <p:cNvGrpSpPr/>
          <p:nvPr/>
        </p:nvGrpSpPr>
        <p:grpSpPr>
          <a:xfrm>
            <a:off x="729862" y="1823740"/>
            <a:ext cx="2348862" cy="923330"/>
            <a:chOff x="631405" y="1896187"/>
            <a:chExt cx="2348862" cy="923330"/>
          </a:xfrm>
        </p:grpSpPr>
        <p:sp>
          <p:nvSpPr>
            <p:cNvPr id="14" name="TextBox 13"/>
            <p:cNvSpPr txBox="1"/>
            <p:nvPr/>
          </p:nvSpPr>
          <p:spPr>
            <a:xfrm>
              <a:off x="631405" y="1896187"/>
              <a:ext cx="2090606" cy="923330"/>
            </a:xfrm>
            <a:prstGeom prst="rect">
              <a:avLst/>
            </a:prstGeom>
            <a:noFill/>
          </p:spPr>
          <p:txBody>
            <a:bodyPr wrap="square" rtlCol="0">
              <a:spAutoFit/>
            </a:bodyPr>
            <a:lstStyle/>
            <a:p>
              <a:r>
                <a:rPr lang="en-US" sz="1800" dirty="0" smtClean="0">
                  <a:solidFill>
                    <a:srgbClr val="FF0000"/>
                  </a:solidFill>
                </a:rPr>
                <a:t>Select site in Station dropdown menu or</a:t>
              </a:r>
            </a:p>
            <a:p>
              <a:r>
                <a:rPr lang="en-US" sz="1800" dirty="0" smtClean="0">
                  <a:solidFill>
                    <a:srgbClr val="FF0000"/>
                  </a:solidFill>
                </a:rPr>
                <a:t>Click on Station icon</a:t>
              </a:r>
              <a:endParaRPr lang="en-US" sz="1800" dirty="0">
                <a:solidFill>
                  <a:srgbClr val="FF0000"/>
                </a:solidFill>
              </a:endParaRPr>
            </a:p>
          </p:txBody>
        </p:sp>
        <p:sp>
          <p:nvSpPr>
            <p:cNvPr id="17" name="Right Arrow 16"/>
            <p:cNvSpPr/>
            <p:nvPr/>
          </p:nvSpPr>
          <p:spPr>
            <a:xfrm>
              <a:off x="2655283" y="2631973"/>
              <a:ext cx="324984" cy="79150"/>
            </a:xfrm>
            <a:prstGeom prst="rightArrow">
              <a:avLst>
                <a:gd name="adj1" fmla="val 50000"/>
                <a:gd name="adj2" fmla="val 7766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p:cNvPicPr>
          <p:nvPr/>
        </p:nvPicPr>
        <p:blipFill>
          <a:blip r:embed="rId4" cstate="print">
            <a:extLst>
              <a:ext uri="{28A0092B-C50C-407E-A947-70E740481C1C}">
                <a14:useLocalDpi xmlns:a14="http://schemas.microsoft.com/office/drawing/2010/main"/>
              </a:ext>
            </a:extLst>
          </a:blip>
          <a:stretch>
            <a:fillRect/>
          </a:stretch>
        </p:blipFill>
        <p:spPr>
          <a:xfrm>
            <a:off x="660902" y="1055430"/>
            <a:ext cx="5486400" cy="3383280"/>
          </a:xfrm>
          <a:prstGeom prst="rect">
            <a:avLst/>
          </a:prstGeom>
        </p:spPr>
      </p:pic>
      <p:grpSp>
        <p:nvGrpSpPr>
          <p:cNvPr id="5" name="Group 4"/>
          <p:cNvGrpSpPr/>
          <p:nvPr/>
        </p:nvGrpSpPr>
        <p:grpSpPr>
          <a:xfrm>
            <a:off x="2385088" y="2229769"/>
            <a:ext cx="3539378" cy="369332"/>
            <a:chOff x="2423271" y="2277272"/>
            <a:chExt cx="3539378" cy="369332"/>
          </a:xfrm>
        </p:grpSpPr>
        <p:sp>
          <p:nvSpPr>
            <p:cNvPr id="10" name="Donut 9"/>
            <p:cNvSpPr/>
            <p:nvPr/>
          </p:nvSpPr>
          <p:spPr>
            <a:xfrm>
              <a:off x="2423271" y="2330124"/>
              <a:ext cx="1439535" cy="263628"/>
            </a:xfrm>
            <a:prstGeom prst="donut">
              <a:avLst>
                <a:gd name="adj" fmla="val 81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3862916" y="2277272"/>
              <a:ext cx="2099733" cy="369332"/>
            </a:xfrm>
            <a:prstGeom prst="rect">
              <a:avLst/>
            </a:prstGeom>
            <a:noFill/>
          </p:spPr>
          <p:txBody>
            <a:bodyPr wrap="square" rtlCol="0">
              <a:spAutoFit/>
            </a:bodyPr>
            <a:lstStyle/>
            <a:p>
              <a:r>
                <a:rPr lang="en-US" sz="1800" dirty="0" smtClean="0">
                  <a:solidFill>
                    <a:srgbClr val="FF0000"/>
                  </a:solidFill>
                </a:rPr>
                <a:t>Click on Partner link</a:t>
              </a:r>
              <a:endParaRPr lang="en-US" sz="1800" dirty="0">
                <a:solidFill>
                  <a:srgbClr val="FF0000"/>
                </a:solidFill>
              </a:endParaRPr>
            </a:p>
          </p:txBody>
        </p:sp>
      </p:grpSp>
      <p:pic>
        <p:nvPicPr>
          <p:cNvPr id="7" name="Picture 6"/>
          <p:cNvPicPr>
            <a:picLocks/>
          </p:cNvPicPr>
          <p:nvPr/>
        </p:nvPicPr>
        <p:blipFill>
          <a:blip r:embed="rId5" cstate="print">
            <a:extLst>
              <a:ext uri="{28A0092B-C50C-407E-A947-70E740481C1C}">
                <a14:useLocalDpi xmlns:a14="http://schemas.microsoft.com/office/drawing/2010/main"/>
              </a:ext>
            </a:extLst>
          </a:blip>
          <a:stretch>
            <a:fillRect/>
          </a:stretch>
        </p:blipFill>
        <p:spPr>
          <a:xfrm>
            <a:off x="112262" y="1221356"/>
            <a:ext cx="6583680" cy="2834640"/>
          </a:xfrm>
          <a:prstGeom prst="rect">
            <a:avLst/>
          </a:prstGeom>
        </p:spPr>
      </p:pic>
      <p:sp>
        <p:nvSpPr>
          <p:cNvPr id="9" name="Down Arrow 8"/>
          <p:cNvSpPr/>
          <p:nvPr/>
        </p:nvSpPr>
        <p:spPr>
          <a:xfrm>
            <a:off x="2460557" y="2458418"/>
            <a:ext cx="199785" cy="34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p:cNvPicPr>
          <p:nvPr/>
        </p:nvPicPr>
        <p:blipFill rotWithShape="1">
          <a:blip r:embed="rId6" cstate="print">
            <a:extLst>
              <a:ext uri="{28A0092B-C50C-407E-A947-70E740481C1C}">
                <a14:useLocalDpi xmlns:a14="http://schemas.microsoft.com/office/drawing/2010/main"/>
              </a:ext>
            </a:extLst>
          </a:blip>
          <a:srcRect l="-1"/>
          <a:stretch/>
        </p:blipFill>
        <p:spPr>
          <a:xfrm>
            <a:off x="112262" y="1223262"/>
            <a:ext cx="6583680" cy="2834640"/>
          </a:xfrm>
          <a:prstGeom prst="rect">
            <a:avLst/>
          </a:prstGeom>
        </p:spPr>
      </p:pic>
      <p:sp>
        <p:nvSpPr>
          <p:cNvPr id="16" name="Oval 15"/>
          <p:cNvSpPr/>
          <p:nvPr/>
        </p:nvSpPr>
        <p:spPr>
          <a:xfrm>
            <a:off x="2348690" y="2593016"/>
            <a:ext cx="540738" cy="258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353990" y="1058380"/>
            <a:ext cx="6126480" cy="3387091"/>
          </a:xfrm>
          <a:prstGeom prst="rect">
            <a:avLst/>
          </a:prstGeom>
        </p:spPr>
      </p:pic>
      <p:pic>
        <p:nvPicPr>
          <p:cNvPr id="29" name="Picture 28"/>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353990" y="1038259"/>
            <a:ext cx="6126480" cy="3400451"/>
          </a:xfrm>
          <a:prstGeom prst="rect">
            <a:avLst/>
          </a:prstGeom>
        </p:spPr>
      </p:pic>
      <p:sp>
        <p:nvSpPr>
          <p:cNvPr id="30" name="Down Arrow 29"/>
          <p:cNvSpPr/>
          <p:nvPr/>
        </p:nvSpPr>
        <p:spPr>
          <a:xfrm rot="2695547">
            <a:off x="4075756" y="3371677"/>
            <a:ext cx="189296" cy="42227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rot="5400000">
            <a:off x="5123254" y="2441287"/>
            <a:ext cx="189296" cy="42227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366669" y="1046387"/>
            <a:ext cx="6101122" cy="3401365"/>
          </a:xfrm>
          <a:prstGeom prst="rect">
            <a:avLst/>
          </a:prstGeom>
        </p:spPr>
      </p:pic>
      <p:sp>
        <p:nvSpPr>
          <p:cNvPr id="33" name="Down Arrow 32"/>
          <p:cNvSpPr/>
          <p:nvPr/>
        </p:nvSpPr>
        <p:spPr>
          <a:xfrm rot="2961193">
            <a:off x="3292561" y="2215178"/>
            <a:ext cx="186990" cy="3150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p:cNvPicPr>
          <p:nvPr/>
        </p:nvPicPr>
        <p:blipFill rotWithShape="1">
          <a:blip r:embed="rId10" cstate="screen">
            <a:extLst>
              <a:ext uri="{28A0092B-C50C-407E-A947-70E740481C1C}">
                <a14:useLocalDpi xmlns:a14="http://schemas.microsoft.com/office/drawing/2010/main"/>
              </a:ext>
            </a:extLst>
          </a:blip>
          <a:srcRect/>
          <a:stretch/>
        </p:blipFill>
        <p:spPr>
          <a:xfrm>
            <a:off x="353990" y="1046387"/>
            <a:ext cx="6097612" cy="3392323"/>
          </a:xfrm>
          <a:prstGeom prst="rect">
            <a:avLst/>
          </a:prstGeom>
        </p:spPr>
      </p:pic>
      <p:pic>
        <p:nvPicPr>
          <p:cNvPr id="35" name="Picture 34"/>
          <p:cNvPicPr>
            <a:picLocks/>
          </p:cNvPicPr>
          <p:nvPr/>
        </p:nvPicPr>
        <p:blipFill>
          <a:blip r:embed="rId11" cstate="print">
            <a:extLst>
              <a:ext uri="{28A0092B-C50C-407E-A947-70E740481C1C}">
                <a14:useLocalDpi xmlns:a14="http://schemas.microsoft.com/office/drawing/2010/main"/>
              </a:ext>
            </a:extLst>
          </a:blip>
          <a:stretch>
            <a:fillRect/>
          </a:stretch>
        </p:blipFill>
        <p:spPr>
          <a:xfrm>
            <a:off x="423861" y="1038259"/>
            <a:ext cx="5924390" cy="3172591"/>
          </a:xfrm>
          <a:prstGeom prst="rect">
            <a:avLst/>
          </a:prstGeom>
        </p:spPr>
      </p:pic>
    </p:spTree>
    <p:extLst>
      <p:ext uri="{BB962C8B-B14F-4D97-AF65-F5344CB8AC3E}">
        <p14:creationId xmlns:p14="http://schemas.microsoft.com/office/powerpoint/2010/main" val="65087923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xit" presetSubtype="0" fill="hold" nodeType="withEffect">
                                  <p:stCondLst>
                                    <p:cond delay="0"/>
                                  </p:stCondLst>
                                  <p:childTnLst>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10" presetClass="exit" presetSubtype="0" fill="hold" nodeType="withEffect">
                                  <p:stCondLst>
                                    <p:cond delay="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par>
                                <p:cTn id="36" presetID="10" presetClass="exit" presetSubtype="0" fill="hold" nodeType="withEffect">
                                  <p:stCondLst>
                                    <p:cond delay="0"/>
                                  </p:stCondLst>
                                  <p:childTnLst>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childTnLst>
                          </p:cTn>
                        </p:par>
                        <p:par>
                          <p:cTn id="39" fill="hold">
                            <p:stCondLst>
                              <p:cond delay="1000"/>
                            </p:stCondLst>
                            <p:childTnLst>
                              <p:par>
                                <p:cTn id="40" presetID="10" presetClass="exit" presetSubtype="0" fill="hold" grpId="1" nodeType="after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1500"/>
                            </p:stCondLst>
                            <p:childTnLst>
                              <p:par>
                                <p:cTn id="44" presetID="10" presetClass="entr" presetSubtype="0" fill="hold" grpId="0" nodeType="afterEffect">
                                  <p:stCondLst>
                                    <p:cond delay="100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childTnLst>
                                </p:cTn>
                              </p:par>
                              <p:par>
                                <p:cTn id="52" presetID="10" presetClass="exit" presetSubtype="0" fill="hold" nodeType="withEffect">
                                  <p:stCondLst>
                                    <p:cond delay="0"/>
                                  </p:stCondLst>
                                  <p:childTnLst>
                                    <p:animEffect transition="out" filter="fade">
                                      <p:cBhvr>
                                        <p:cTn id="53" dur="1000"/>
                                        <p:tgtEl>
                                          <p:spTgt spid="8"/>
                                        </p:tgtEl>
                                      </p:cBhvr>
                                    </p:animEffect>
                                    <p:set>
                                      <p:cBhvr>
                                        <p:cTn id="54" dur="1" fill="hold">
                                          <p:stCondLst>
                                            <p:cond delay="999"/>
                                          </p:stCondLst>
                                        </p:cTn>
                                        <p:tgtEl>
                                          <p:spTgt spid="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6"/>
                                        </p:tgtEl>
                                      </p:cBhvr>
                                    </p:animEffect>
                                    <p:set>
                                      <p:cBhvr>
                                        <p:cTn id="57" dur="1" fill="hold">
                                          <p:stCondLst>
                                            <p:cond delay="9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childTnLst>
                                </p:cTn>
                              </p:par>
                            </p:childTnLst>
                          </p:cTn>
                        </p:par>
                        <p:par>
                          <p:cTn id="66" fill="hold">
                            <p:stCondLst>
                              <p:cond delay="1000"/>
                            </p:stCondLst>
                            <p:childTnLst>
                              <p:par>
                                <p:cTn id="67" presetID="10" presetClass="entr" presetSubtype="0" fill="hold" grpId="0" nodeType="afterEffect">
                                  <p:stCondLst>
                                    <p:cond delay="100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10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000"/>
                                        <p:tgtEl>
                                          <p:spTgt spid="32"/>
                                        </p:tgtEl>
                                      </p:cBhvr>
                                    </p:animEffect>
                                  </p:childTnLst>
                                </p:cTn>
                              </p:par>
                              <p:par>
                                <p:cTn id="75" presetID="10" presetClass="exit" presetSubtype="0" fill="hold" nodeType="withEffect">
                                  <p:stCondLst>
                                    <p:cond delay="0"/>
                                  </p:stCondLst>
                                  <p:childTnLst>
                                    <p:animEffect transition="out" filter="fade">
                                      <p:cBhvr>
                                        <p:cTn id="76" dur="1000"/>
                                        <p:tgtEl>
                                          <p:spTgt spid="29"/>
                                        </p:tgtEl>
                                      </p:cBhvr>
                                    </p:animEffect>
                                    <p:set>
                                      <p:cBhvr>
                                        <p:cTn id="77" dur="1" fill="hold">
                                          <p:stCondLst>
                                            <p:cond delay="999"/>
                                          </p:stCondLst>
                                        </p:cTn>
                                        <p:tgtEl>
                                          <p:spTgt spid="29"/>
                                        </p:tgtEl>
                                        <p:attrNameLst>
                                          <p:attrName>style.visibility</p:attrName>
                                        </p:attrNameLst>
                                      </p:cBhvr>
                                      <p:to>
                                        <p:strVal val="hidden"/>
                                      </p:to>
                                    </p:set>
                                  </p:childTnLst>
                                </p:cTn>
                              </p:par>
                            </p:childTnLst>
                          </p:cTn>
                        </p:par>
                        <p:par>
                          <p:cTn id="78" fill="hold">
                            <p:stCondLst>
                              <p:cond delay="1000"/>
                            </p:stCondLst>
                            <p:childTnLst>
                              <p:par>
                                <p:cTn id="79" presetID="10" presetClass="exit" presetSubtype="0" fill="hold" grpId="1" nodeType="afterEffect">
                                  <p:stCondLst>
                                    <p:cond delay="0"/>
                                  </p:stCondLst>
                                  <p:childTnLst>
                                    <p:animEffect transition="out" filter="fade">
                                      <p:cBhvr>
                                        <p:cTn id="80" dur="1000"/>
                                        <p:tgtEl>
                                          <p:spTgt spid="31"/>
                                        </p:tgtEl>
                                      </p:cBhvr>
                                    </p:animEffect>
                                    <p:set>
                                      <p:cBhvr>
                                        <p:cTn id="81" dur="1" fill="hold">
                                          <p:stCondLst>
                                            <p:cond delay="999"/>
                                          </p:stCondLst>
                                        </p:cTn>
                                        <p:tgtEl>
                                          <p:spTgt spid="3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30"/>
                                        </p:tgtEl>
                                      </p:cBhvr>
                                    </p:animEffect>
                                    <p:set>
                                      <p:cBhvr>
                                        <p:cTn id="84" dur="1" fill="hold">
                                          <p:stCondLst>
                                            <p:cond delay="999"/>
                                          </p:stCondLst>
                                        </p:cTn>
                                        <p:tgtEl>
                                          <p:spTgt spid="30"/>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1000"/>
                                        <p:tgtEl>
                                          <p:spTgt spid="34"/>
                                        </p:tgtEl>
                                      </p:cBhvr>
                                    </p:animEffect>
                                  </p:childTnLst>
                                </p:cTn>
                              </p:par>
                              <p:par>
                                <p:cTn id="95" presetID="10" presetClass="exit" presetSubtype="0" fill="hold" nodeType="withEffect">
                                  <p:stCondLst>
                                    <p:cond delay="0"/>
                                  </p:stCondLst>
                                  <p:childTnLst>
                                    <p:animEffect transition="out" filter="fade">
                                      <p:cBhvr>
                                        <p:cTn id="96" dur="1000"/>
                                        <p:tgtEl>
                                          <p:spTgt spid="32"/>
                                        </p:tgtEl>
                                      </p:cBhvr>
                                    </p:animEffect>
                                    <p:set>
                                      <p:cBhvr>
                                        <p:cTn id="97" dur="1" fill="hold">
                                          <p:stCondLst>
                                            <p:cond delay="999"/>
                                          </p:stCondLst>
                                        </p:cTn>
                                        <p:tgtEl>
                                          <p:spTgt spid="32"/>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3"/>
                                        </p:tgtEl>
                                      </p:cBhvr>
                                    </p:animEffect>
                                    <p:set>
                                      <p:cBhvr>
                                        <p:cTn id="100" dur="1" fill="hold">
                                          <p:stCondLst>
                                            <p:cond delay="999"/>
                                          </p:stCondLst>
                                        </p:cTn>
                                        <p:tgtEl>
                                          <p:spTgt spid="3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P spid="16" grpId="1" animBg="1"/>
      <p:bldP spid="30" grpId="0" animBg="1"/>
      <p:bldP spid="30" grpId="1" animBg="1"/>
      <p:bldP spid="31" grpId="0" animBg="1"/>
      <p:bldP spid="31" grpId="1" animBg="1"/>
      <p:bldP spid="33" grpId="0" animBg="1"/>
      <p:bldP spid="3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2509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834" y="1198215"/>
            <a:ext cx="6627303" cy="3096948"/>
          </a:xfrm>
          <a:prstGeom prst="rect">
            <a:avLst/>
          </a:prstGeom>
        </p:spPr>
      </p:pic>
      <p:sp>
        <p:nvSpPr>
          <p:cNvPr id="5" name="Rectangle 2"/>
          <p:cNvSpPr>
            <a:spLocks noChangeArrowheads="1"/>
          </p:cNvSpPr>
          <p:nvPr/>
        </p:nvSpPr>
        <p:spPr bwMode="auto">
          <a:xfrm>
            <a:off x="412634" y="446273"/>
            <a:ext cx="6046888" cy="52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2. Remote sensing data can show cycles</a:t>
            </a:r>
          </a:p>
        </p:txBody>
      </p:sp>
      <p:grpSp>
        <p:nvGrpSpPr>
          <p:cNvPr id="49" name="Group 48"/>
          <p:cNvGrpSpPr/>
          <p:nvPr/>
        </p:nvGrpSpPr>
        <p:grpSpPr>
          <a:xfrm>
            <a:off x="1007062" y="1518733"/>
            <a:ext cx="628650" cy="2003691"/>
            <a:chOff x="1007062" y="1518733"/>
            <a:chExt cx="628650" cy="2003691"/>
          </a:xfrm>
        </p:grpSpPr>
        <p:grpSp>
          <p:nvGrpSpPr>
            <p:cNvPr id="12" name="Group 33"/>
            <p:cNvGrpSpPr>
              <a:grpSpLocks/>
            </p:cNvGrpSpPr>
            <p:nvPr/>
          </p:nvGrpSpPr>
          <p:grpSpPr bwMode="auto">
            <a:xfrm>
              <a:off x="1007062" y="1980760"/>
              <a:ext cx="628650" cy="1541664"/>
              <a:chOff x="4810047" y="1652739"/>
              <a:chExt cx="838200" cy="1963850"/>
            </a:xfrm>
          </p:grpSpPr>
          <p:cxnSp>
            <p:nvCxnSpPr>
              <p:cNvPr id="13" name="Straight Arrow Connector 20"/>
              <p:cNvCxnSpPr>
                <a:cxnSpLocks noChangeShapeType="1"/>
              </p:cNvCxnSpPr>
              <p:nvPr/>
            </p:nvCxnSpPr>
            <p:spPr bwMode="auto">
              <a:xfrm>
                <a:off x="5218988" y="2280937"/>
                <a:ext cx="0" cy="1335652"/>
              </a:xfrm>
              <a:prstGeom prst="straightConnector1">
                <a:avLst/>
              </a:prstGeom>
              <a:noFill/>
              <a:ln w="50800" algn="ctr">
                <a:solidFill>
                  <a:srgbClr val="FF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4" name="TextBox 29"/>
              <p:cNvSpPr txBox="1">
                <a:spLocks noChangeArrowheads="1"/>
              </p:cNvSpPr>
              <p:nvPr/>
            </p:nvSpPr>
            <p:spPr bwMode="auto">
              <a:xfrm>
                <a:off x="4810047" y="1652739"/>
                <a:ext cx="838200" cy="4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500" dirty="0" smtClean="0">
                    <a:solidFill>
                      <a:srgbClr val="FF0000"/>
                    </a:solidFill>
                  </a:rPr>
                  <a:t>4.8 </a:t>
                </a:r>
                <a:r>
                  <a:rPr lang="en-US" altLang="en-US" sz="1500" dirty="0" err="1">
                    <a:solidFill>
                      <a:srgbClr val="FF0000"/>
                    </a:solidFill>
                  </a:rPr>
                  <a:t>ft</a:t>
                </a:r>
                <a:endParaRPr lang="en-US" altLang="en-US" sz="1500" dirty="0">
                  <a:solidFill>
                    <a:srgbClr val="FF0000"/>
                  </a:solidFill>
                </a:endParaRPr>
              </a:p>
            </p:txBody>
          </p:sp>
        </p:grpSp>
        <p:pic>
          <p:nvPicPr>
            <p:cNvPr id="40" name="Picture 39"/>
            <p:cNvPicPr>
              <a:picLocks noChangeAspect="1"/>
            </p:cNvPicPr>
            <p:nvPr/>
          </p:nvPicPr>
          <p:blipFill>
            <a:blip r:embed="rId4"/>
            <a:stretch>
              <a:fillRect/>
            </a:stretch>
          </p:blipFill>
          <p:spPr>
            <a:xfrm>
              <a:off x="1044813" y="1518733"/>
              <a:ext cx="420660" cy="426757"/>
            </a:xfrm>
            <a:prstGeom prst="rect">
              <a:avLst/>
            </a:prstGeom>
          </p:spPr>
        </p:pic>
      </p:grpSp>
      <p:grpSp>
        <p:nvGrpSpPr>
          <p:cNvPr id="50" name="Group 49"/>
          <p:cNvGrpSpPr/>
          <p:nvPr/>
        </p:nvGrpSpPr>
        <p:grpSpPr>
          <a:xfrm>
            <a:off x="2442516" y="1519725"/>
            <a:ext cx="628650" cy="1856520"/>
            <a:chOff x="2442516" y="1519725"/>
            <a:chExt cx="628650" cy="1856520"/>
          </a:xfrm>
        </p:grpSpPr>
        <p:grpSp>
          <p:nvGrpSpPr>
            <p:cNvPr id="7" name="Group 32"/>
            <p:cNvGrpSpPr>
              <a:grpSpLocks/>
            </p:cNvGrpSpPr>
            <p:nvPr/>
          </p:nvGrpSpPr>
          <p:grpSpPr bwMode="auto">
            <a:xfrm>
              <a:off x="2442516" y="1980760"/>
              <a:ext cx="628650" cy="1395485"/>
              <a:chOff x="3312142" y="2364808"/>
              <a:chExt cx="838200" cy="1794799"/>
            </a:xfrm>
          </p:grpSpPr>
          <p:cxnSp>
            <p:nvCxnSpPr>
              <p:cNvPr id="8" name="Straight Arrow Connector 16"/>
              <p:cNvCxnSpPr>
                <a:cxnSpLocks noChangeShapeType="1"/>
              </p:cNvCxnSpPr>
              <p:nvPr/>
            </p:nvCxnSpPr>
            <p:spPr bwMode="auto">
              <a:xfrm>
                <a:off x="3722668" y="3349904"/>
                <a:ext cx="0" cy="809703"/>
              </a:xfrm>
              <a:prstGeom prst="straightConnector1">
                <a:avLst/>
              </a:prstGeom>
              <a:noFill/>
              <a:ln w="50800" algn="ctr">
                <a:solidFill>
                  <a:srgbClr val="FF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9" name="TextBox 28"/>
              <p:cNvSpPr txBox="1">
                <a:spLocks noChangeArrowheads="1"/>
              </p:cNvSpPr>
              <p:nvPr/>
            </p:nvSpPr>
            <p:spPr bwMode="auto">
              <a:xfrm>
                <a:off x="3312142" y="2364808"/>
                <a:ext cx="838200" cy="41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500" dirty="0" smtClean="0">
                    <a:solidFill>
                      <a:srgbClr val="FF0000"/>
                    </a:solidFill>
                  </a:rPr>
                  <a:t>3.0 </a:t>
                </a:r>
                <a:r>
                  <a:rPr lang="en-US" altLang="en-US" sz="1500" dirty="0" err="1">
                    <a:solidFill>
                      <a:srgbClr val="FF0000"/>
                    </a:solidFill>
                  </a:rPr>
                  <a:t>ft</a:t>
                </a:r>
                <a:endParaRPr lang="en-US" altLang="en-US" sz="1500" dirty="0">
                  <a:solidFill>
                    <a:srgbClr val="FF0000"/>
                  </a:solidFill>
                </a:endParaRPr>
              </a:p>
            </p:txBody>
          </p:sp>
        </p:grpSp>
        <p:pic>
          <p:nvPicPr>
            <p:cNvPr id="41" name="Picture 40"/>
            <p:cNvPicPr>
              <a:picLocks noChangeAspect="1"/>
            </p:cNvPicPr>
            <p:nvPr/>
          </p:nvPicPr>
          <p:blipFill>
            <a:blip r:embed="rId5"/>
            <a:stretch>
              <a:fillRect/>
            </a:stretch>
          </p:blipFill>
          <p:spPr>
            <a:xfrm>
              <a:off x="2474305" y="1519725"/>
              <a:ext cx="426757" cy="438950"/>
            </a:xfrm>
            <a:prstGeom prst="rect">
              <a:avLst/>
            </a:prstGeom>
          </p:spPr>
        </p:pic>
      </p:grpSp>
      <p:grpSp>
        <p:nvGrpSpPr>
          <p:cNvPr id="56" name="Group 55"/>
          <p:cNvGrpSpPr/>
          <p:nvPr/>
        </p:nvGrpSpPr>
        <p:grpSpPr>
          <a:xfrm>
            <a:off x="3836023" y="1518732"/>
            <a:ext cx="647878" cy="2227066"/>
            <a:chOff x="3836023" y="1518732"/>
            <a:chExt cx="647878" cy="2227066"/>
          </a:xfrm>
        </p:grpSpPr>
        <p:grpSp>
          <p:nvGrpSpPr>
            <p:cNvPr id="22" name="Group 33"/>
            <p:cNvGrpSpPr>
              <a:grpSpLocks/>
            </p:cNvGrpSpPr>
            <p:nvPr/>
          </p:nvGrpSpPr>
          <p:grpSpPr bwMode="auto">
            <a:xfrm>
              <a:off x="3855250" y="1980761"/>
              <a:ext cx="628651" cy="1765037"/>
              <a:chOff x="5473539" y="2446971"/>
              <a:chExt cx="838200" cy="2419543"/>
            </a:xfrm>
          </p:grpSpPr>
          <p:cxnSp>
            <p:nvCxnSpPr>
              <p:cNvPr id="23" name="Straight Arrow Connector 20"/>
              <p:cNvCxnSpPr>
                <a:cxnSpLocks noChangeShapeType="1"/>
              </p:cNvCxnSpPr>
              <p:nvPr/>
            </p:nvCxnSpPr>
            <p:spPr bwMode="auto">
              <a:xfrm>
                <a:off x="5853659" y="2891084"/>
                <a:ext cx="24836" cy="1975430"/>
              </a:xfrm>
              <a:prstGeom prst="straightConnector1">
                <a:avLst/>
              </a:prstGeom>
              <a:noFill/>
              <a:ln w="50800" algn="ctr">
                <a:solidFill>
                  <a:srgbClr val="FF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24" name="TextBox 29"/>
              <p:cNvSpPr txBox="1">
                <a:spLocks noChangeArrowheads="1"/>
              </p:cNvSpPr>
              <p:nvPr/>
            </p:nvSpPr>
            <p:spPr bwMode="auto">
              <a:xfrm>
                <a:off x="5473539" y="2446971"/>
                <a:ext cx="838200" cy="4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500" dirty="0" smtClean="0">
                    <a:solidFill>
                      <a:srgbClr val="FF0000"/>
                    </a:solidFill>
                  </a:rPr>
                  <a:t>6.7 </a:t>
                </a:r>
                <a:r>
                  <a:rPr lang="en-US" altLang="en-US" sz="1500" dirty="0" err="1">
                    <a:solidFill>
                      <a:srgbClr val="FF0000"/>
                    </a:solidFill>
                  </a:rPr>
                  <a:t>ft</a:t>
                </a:r>
                <a:endParaRPr lang="en-US" altLang="en-US" sz="1500" dirty="0">
                  <a:solidFill>
                    <a:srgbClr val="FF0000"/>
                  </a:solidFill>
                </a:endParaRPr>
              </a:p>
            </p:txBody>
          </p:sp>
        </p:grpSp>
        <p:pic>
          <p:nvPicPr>
            <p:cNvPr id="42" name="Picture 41"/>
            <p:cNvPicPr>
              <a:picLocks noChangeAspect="1"/>
            </p:cNvPicPr>
            <p:nvPr/>
          </p:nvPicPr>
          <p:blipFill>
            <a:blip r:embed="rId6"/>
            <a:stretch>
              <a:fillRect/>
            </a:stretch>
          </p:blipFill>
          <p:spPr>
            <a:xfrm>
              <a:off x="3836023" y="1518732"/>
              <a:ext cx="420660" cy="426757"/>
            </a:xfrm>
            <a:prstGeom prst="rect">
              <a:avLst/>
            </a:prstGeom>
          </p:spPr>
        </p:pic>
      </p:grpSp>
      <p:grpSp>
        <p:nvGrpSpPr>
          <p:cNvPr id="51" name="Group 50"/>
          <p:cNvGrpSpPr/>
          <p:nvPr/>
        </p:nvGrpSpPr>
        <p:grpSpPr>
          <a:xfrm>
            <a:off x="5071753" y="1519725"/>
            <a:ext cx="628650" cy="1946399"/>
            <a:chOff x="5071753" y="1519725"/>
            <a:chExt cx="628650" cy="1946399"/>
          </a:xfrm>
        </p:grpSpPr>
        <p:grpSp>
          <p:nvGrpSpPr>
            <p:cNvPr id="16" name="Group 34"/>
            <p:cNvGrpSpPr>
              <a:grpSpLocks/>
            </p:cNvGrpSpPr>
            <p:nvPr/>
          </p:nvGrpSpPr>
          <p:grpSpPr bwMode="auto">
            <a:xfrm>
              <a:off x="5071753" y="1979747"/>
              <a:ext cx="628650" cy="1486377"/>
              <a:chOff x="6965286" y="2120206"/>
              <a:chExt cx="838200" cy="1794161"/>
            </a:xfrm>
          </p:grpSpPr>
          <p:cxnSp>
            <p:nvCxnSpPr>
              <p:cNvPr id="17" name="Straight Arrow Connector 23"/>
              <p:cNvCxnSpPr>
                <a:cxnSpLocks noChangeShapeType="1"/>
              </p:cNvCxnSpPr>
              <p:nvPr/>
            </p:nvCxnSpPr>
            <p:spPr bwMode="auto">
              <a:xfrm>
                <a:off x="7384386" y="3119248"/>
                <a:ext cx="3507" cy="795119"/>
              </a:xfrm>
              <a:prstGeom prst="straightConnector1">
                <a:avLst/>
              </a:prstGeom>
              <a:noFill/>
              <a:ln w="50800" algn="ctr">
                <a:solidFill>
                  <a:srgbClr val="FF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8" name="TextBox 30"/>
              <p:cNvSpPr txBox="1">
                <a:spLocks noChangeArrowheads="1"/>
              </p:cNvSpPr>
              <p:nvPr/>
            </p:nvSpPr>
            <p:spPr bwMode="auto">
              <a:xfrm>
                <a:off x="6965286" y="2120206"/>
                <a:ext cx="838200" cy="39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500" dirty="0" smtClean="0">
                    <a:solidFill>
                      <a:srgbClr val="FF0000"/>
                    </a:solidFill>
                  </a:rPr>
                  <a:t>3.1 </a:t>
                </a:r>
                <a:r>
                  <a:rPr lang="en-US" altLang="en-US" sz="1500" dirty="0" err="1">
                    <a:solidFill>
                      <a:srgbClr val="FF0000"/>
                    </a:solidFill>
                  </a:rPr>
                  <a:t>ft</a:t>
                </a:r>
                <a:endParaRPr lang="en-US" altLang="en-US" sz="1500" dirty="0">
                  <a:solidFill>
                    <a:srgbClr val="FF0000"/>
                  </a:solidFill>
                </a:endParaRPr>
              </a:p>
            </p:txBody>
          </p:sp>
        </p:grpSp>
        <p:pic>
          <p:nvPicPr>
            <p:cNvPr id="43" name="Picture 42"/>
            <p:cNvPicPr>
              <a:picLocks noChangeAspect="1"/>
            </p:cNvPicPr>
            <p:nvPr/>
          </p:nvPicPr>
          <p:blipFill>
            <a:blip r:embed="rId7"/>
            <a:stretch>
              <a:fillRect/>
            </a:stretch>
          </p:blipFill>
          <p:spPr>
            <a:xfrm>
              <a:off x="5111205" y="1519725"/>
              <a:ext cx="426757" cy="438950"/>
            </a:xfrm>
            <a:prstGeom prst="rect">
              <a:avLst/>
            </a:prstGeom>
          </p:spPr>
        </p:pic>
      </p:grpSp>
    </p:spTree>
    <p:extLst>
      <p:ext uri="{BB962C8B-B14F-4D97-AF65-F5344CB8AC3E}">
        <p14:creationId xmlns:p14="http://schemas.microsoft.com/office/powerpoint/2010/main" val="226914322"/>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545238" y="408603"/>
            <a:ext cx="586349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rPr>
              <a:t>3. Remote sensing can provide </a:t>
            </a:r>
          </a:p>
          <a:p>
            <a:pPr algn="ctr" eaLnBrk="1" hangingPunct="1"/>
            <a:r>
              <a:rPr lang="en-US" altLang="en-US" sz="2800" dirty="0">
                <a:solidFill>
                  <a:schemeClr val="bg1"/>
                </a:solidFill>
                <a:latin typeface="+mn-lt"/>
              </a:rPr>
              <a:t>data in unsafe or inclement conditions</a:t>
            </a:r>
          </a:p>
        </p:txBody>
      </p:sp>
      <p:pic>
        <p:nvPicPr>
          <p:cNvPr id="5" name="Picture 4" descr="http://hudson.dl.stevens-tech.edu/hrecos/d/ndp.php?type=GST&amp;id=HRPMNTM&amp;units=english&amp;start=2012-10-28&amp;end=2012-10-31&amp;location=Piermont%20Pier,%20NY%20(met)&amp;two=0&amp;id2=HRPMNTM&amp;type2=WSPD&amp;location2=Piermont%20Pier,%20NY%20(met)&amp;parameter=Wind%20Gusts&amp;time=ET&amp;daily=0&amp;parameter2=Wind%20Speed&amp;unique=135248128162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2764"/>
          <a:stretch/>
        </p:blipFill>
        <p:spPr bwMode="auto">
          <a:xfrm>
            <a:off x="218546" y="1310939"/>
            <a:ext cx="6400800" cy="319072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18546" y="1235993"/>
            <a:ext cx="6400800" cy="3605313"/>
            <a:chOff x="218546" y="1235993"/>
            <a:chExt cx="6400800" cy="3605313"/>
          </a:xfrm>
        </p:grpSpPr>
        <p:pic>
          <p:nvPicPr>
            <p:cNvPr id="6" name="Picture 5" descr="gdgbfaga.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8546" y="1235993"/>
              <a:ext cx="6400800" cy="334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8187" y="4595085"/>
              <a:ext cx="2074160" cy="246221"/>
            </a:xfrm>
            <a:prstGeom prst="rect">
              <a:avLst/>
            </a:prstGeom>
            <a:noFill/>
          </p:spPr>
          <p:txBody>
            <a:bodyPr wrap="square" rtlCol="0">
              <a:spAutoFit/>
            </a:bodyPr>
            <a:lstStyle/>
            <a:p>
              <a:r>
                <a:rPr lang="en-US" sz="1000" dirty="0" smtClean="0">
                  <a:solidFill>
                    <a:schemeClr val="bg1"/>
                  </a:solidFill>
                </a:rPr>
                <a:t>Lamont Doherty Earth Observatory</a:t>
              </a:r>
              <a:endParaRPr lang="en-US" sz="1000" dirty="0">
                <a:solidFill>
                  <a:schemeClr val="bg1"/>
                </a:solidFill>
              </a:endParaRPr>
            </a:p>
          </p:txBody>
        </p:sp>
      </p:grpSp>
    </p:spTree>
    <p:extLst>
      <p:ext uri="{BB962C8B-B14F-4D97-AF65-F5344CB8AC3E}">
        <p14:creationId xmlns:p14="http://schemas.microsoft.com/office/powerpoint/2010/main" val="330849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263574" y="306805"/>
            <a:ext cx="6310923" cy="90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algn="ctr" eaLnBrk="1" hangingPunct="1">
              <a:spcBef>
                <a:spcPct val="0"/>
              </a:spcBef>
            </a:pPr>
            <a:r>
              <a:rPr lang="en-US" altLang="en-US" sz="2800" b="1" baseline="0" dirty="0">
                <a:solidFill>
                  <a:schemeClr val="bg1"/>
                </a:solidFill>
                <a:latin typeface="+mn-lt"/>
              </a:rPr>
              <a:t>Using HRECOS</a:t>
            </a:r>
          </a:p>
          <a:p>
            <a:pPr algn="ctr" eaLnBrk="1" hangingPunct="1">
              <a:spcBef>
                <a:spcPct val="0"/>
              </a:spcBef>
            </a:pPr>
            <a:r>
              <a:rPr lang="en-US" altLang="en-US" sz="2000" baseline="0" dirty="0">
                <a:solidFill>
                  <a:schemeClr val="bg1"/>
                </a:solidFill>
                <a:latin typeface="+mn-lt"/>
              </a:rPr>
              <a:t>Hudson River Environmental Conditions Observing System</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654" y="1300293"/>
            <a:ext cx="6016761" cy="2801923"/>
          </a:xfrm>
          <a:prstGeom prst="rect">
            <a:avLst/>
          </a:prstGeom>
        </p:spPr>
      </p:pic>
    </p:spTree>
    <p:extLst>
      <p:ext uri="{BB962C8B-B14F-4D97-AF65-F5344CB8AC3E}">
        <p14:creationId xmlns:p14="http://schemas.microsoft.com/office/powerpoint/2010/main" val="2017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705557" y="351259"/>
            <a:ext cx="5397988" cy="48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hlinkClick r:id="rId3"/>
              </a:rPr>
              <a:t>HRECOS</a:t>
            </a:r>
            <a:r>
              <a:rPr lang="en-US" altLang="en-US" sz="2800" dirty="0">
                <a:solidFill>
                  <a:schemeClr val="bg1"/>
                </a:solidFill>
                <a:latin typeface="+mn-lt"/>
              </a:rPr>
              <a:t> Current Conditions page</a:t>
            </a:r>
            <a:endParaRPr lang="en-US" altLang="en-US" sz="2800" b="0" dirty="0">
              <a:solidFill>
                <a:schemeClr val="bg1"/>
              </a:solidFill>
              <a:latin typeface="+mn-lt"/>
            </a:endParaRPr>
          </a:p>
        </p:txBody>
      </p:sp>
      <p:sp>
        <p:nvSpPr>
          <p:cNvPr id="8196" name="Rectangle 4"/>
          <p:cNvSpPr>
            <a:spLocks noRot="1" noChangeArrowheads="1"/>
          </p:cNvSpPr>
          <p:nvPr/>
        </p:nvSpPr>
        <p:spPr bwMode="auto">
          <a:xfrm>
            <a:off x="152287" y="3665876"/>
            <a:ext cx="6705713" cy="101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600" b="0" dirty="0" smtClean="0">
                <a:solidFill>
                  <a:schemeClr val="bg1"/>
                </a:solidFill>
                <a:latin typeface="+mn-lt"/>
              </a:rPr>
              <a:t>Click on Select boxes for dropdown </a:t>
            </a:r>
            <a:r>
              <a:rPr lang="en-US" altLang="en-US" sz="1600" b="0" dirty="0">
                <a:solidFill>
                  <a:schemeClr val="bg1"/>
                </a:solidFill>
                <a:latin typeface="+mn-lt"/>
              </a:rPr>
              <a:t>menus </a:t>
            </a:r>
            <a:r>
              <a:rPr lang="en-US" altLang="en-US" sz="1600" b="0" dirty="0" smtClean="0">
                <a:solidFill>
                  <a:schemeClr val="bg1"/>
                </a:solidFill>
                <a:latin typeface="+mn-lt"/>
              </a:rPr>
              <a:t>to choose </a:t>
            </a:r>
            <a:r>
              <a:rPr lang="en-US" altLang="en-US" sz="1600" b="0" dirty="0">
                <a:solidFill>
                  <a:schemeClr val="bg1"/>
                </a:solidFill>
                <a:latin typeface="+mn-lt"/>
              </a:rPr>
              <a:t>station(s</a:t>
            </a:r>
            <a:r>
              <a:rPr lang="en-US" altLang="en-US" sz="1600" b="0" dirty="0" smtClean="0">
                <a:solidFill>
                  <a:schemeClr val="bg1"/>
                </a:solidFill>
                <a:latin typeface="+mn-lt"/>
              </a:rPr>
              <a:t>), </a:t>
            </a:r>
            <a:r>
              <a:rPr lang="en-US" altLang="en-US" sz="1600" b="0" dirty="0">
                <a:solidFill>
                  <a:schemeClr val="bg1"/>
                </a:solidFill>
                <a:latin typeface="+mn-lt"/>
              </a:rPr>
              <a:t>parameter(s</a:t>
            </a:r>
            <a:r>
              <a:rPr lang="en-US" altLang="en-US" sz="1600" b="0" dirty="0" smtClean="0">
                <a:solidFill>
                  <a:schemeClr val="bg1"/>
                </a:solidFill>
                <a:latin typeface="+mn-lt"/>
              </a:rPr>
              <a:t>), &amp; time period. For example, select Poughkeepsie, Elevation as the Hydrologic parameter, Choose Specific Date Range</a:t>
            </a:r>
            <a:r>
              <a:rPr lang="en-US" altLang="en-US" sz="1600" b="0" dirty="0">
                <a:solidFill>
                  <a:schemeClr val="bg1"/>
                </a:solidFill>
                <a:latin typeface="+mn-lt"/>
              </a:rPr>
              <a:t>, </a:t>
            </a:r>
            <a:r>
              <a:rPr lang="en-US" altLang="en-US" sz="1600" b="0" dirty="0" smtClean="0">
                <a:solidFill>
                  <a:schemeClr val="bg1"/>
                </a:solidFill>
                <a:latin typeface="+mn-lt"/>
              </a:rPr>
              <a:t>and enter 2023-10-20 </a:t>
            </a:r>
            <a:r>
              <a:rPr lang="en-US" altLang="en-US" sz="1600" b="0" dirty="0">
                <a:solidFill>
                  <a:schemeClr val="bg1"/>
                </a:solidFill>
                <a:latin typeface="+mn-lt"/>
              </a:rPr>
              <a:t>to </a:t>
            </a:r>
            <a:r>
              <a:rPr lang="en-US" altLang="en-US" sz="1600" b="0" dirty="0" smtClean="0">
                <a:solidFill>
                  <a:schemeClr val="bg1"/>
                </a:solidFill>
                <a:latin typeface="+mn-lt"/>
              </a:rPr>
              <a:t>2023-10-24.  Click on Show Graph.</a:t>
            </a:r>
            <a:endParaRPr lang="en-US" altLang="en-US" sz="1600" b="0" dirty="0">
              <a:solidFill>
                <a:schemeClr val="bg1"/>
              </a:solidFill>
              <a:latin typeface="+mn-l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4137" y="860625"/>
            <a:ext cx="5722471" cy="27432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4137" y="860625"/>
            <a:ext cx="5720829" cy="274320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4137" y="877052"/>
            <a:ext cx="5720829" cy="2727758"/>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a:ext>
            </a:extLst>
          </a:blip>
          <a:srcRect l="-194" b="-9575"/>
          <a:stretch/>
        </p:blipFill>
        <p:spPr>
          <a:xfrm>
            <a:off x="545781" y="1130531"/>
            <a:ext cx="5720829" cy="2727515"/>
          </a:xfrm>
          <a:prstGeom prst="rect">
            <a:avLst/>
          </a:prstGeom>
        </p:spPr>
      </p:pic>
      <p:pic>
        <p:nvPicPr>
          <p:cNvPr id="2" name="Picture 1"/>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204150" y="882347"/>
            <a:ext cx="6400800" cy="2766117"/>
          </a:xfrm>
          <a:prstGeom prst="rect">
            <a:avLst/>
          </a:prstGeom>
        </p:spPr>
      </p:pic>
      <p:sp>
        <p:nvSpPr>
          <p:cNvPr id="5" name="TextBox 4"/>
          <p:cNvSpPr txBox="1"/>
          <p:nvPr/>
        </p:nvSpPr>
        <p:spPr>
          <a:xfrm>
            <a:off x="1948012" y="4372200"/>
            <a:ext cx="4580009" cy="338554"/>
          </a:xfrm>
          <a:prstGeom prst="rect">
            <a:avLst/>
          </a:prstGeom>
          <a:noFill/>
        </p:spPr>
        <p:txBody>
          <a:bodyPr wrap="square" rtlCol="0">
            <a:spAutoFit/>
          </a:bodyPr>
          <a:lstStyle/>
          <a:p>
            <a:r>
              <a:rPr lang="en-US" sz="1600" dirty="0" smtClean="0">
                <a:solidFill>
                  <a:schemeClr val="accent4">
                    <a:lumMod val="60000"/>
                    <a:lumOff val="40000"/>
                  </a:schemeClr>
                </a:solidFill>
              </a:rPr>
              <a:t>What causes the ups and downs in water elevation?</a:t>
            </a:r>
            <a:endParaRPr lang="en-US" sz="1600" dirty="0">
              <a:solidFill>
                <a:schemeClr val="accent4">
                  <a:lumMod val="60000"/>
                  <a:lumOff val="40000"/>
                </a:schemeClr>
              </a:solidFill>
            </a:endParaRPr>
          </a:p>
        </p:txBody>
      </p:sp>
      <p:sp>
        <p:nvSpPr>
          <p:cNvPr id="8" name="TextBox 7"/>
          <p:cNvSpPr txBox="1"/>
          <p:nvPr/>
        </p:nvSpPr>
        <p:spPr>
          <a:xfrm>
            <a:off x="2381093" y="4617588"/>
            <a:ext cx="2046913" cy="400110"/>
          </a:xfrm>
          <a:prstGeom prst="rect">
            <a:avLst/>
          </a:prstGeom>
          <a:noFill/>
        </p:spPr>
        <p:txBody>
          <a:bodyPr wrap="square" rtlCol="0">
            <a:spAutoFit/>
          </a:bodyPr>
          <a:lstStyle/>
          <a:p>
            <a:r>
              <a:rPr lang="en-US" sz="2000" dirty="0" smtClean="0">
                <a:solidFill>
                  <a:schemeClr val="accent4">
                    <a:lumMod val="60000"/>
                    <a:lumOff val="40000"/>
                  </a:schemeClr>
                </a:solidFill>
              </a:rPr>
              <a:t>High &amp; Low Tides.</a:t>
            </a:r>
            <a:endParaRPr lang="en-US" sz="2000" dirty="0">
              <a:solidFill>
                <a:schemeClr val="accent4">
                  <a:lumMod val="60000"/>
                  <a:lumOff val="40000"/>
                </a:schemeClr>
              </a:solidFill>
            </a:endParaRPr>
          </a:p>
        </p:txBody>
      </p:sp>
    </p:spTree>
    <p:extLst>
      <p:ext uri="{BB962C8B-B14F-4D97-AF65-F5344CB8AC3E}">
        <p14:creationId xmlns:p14="http://schemas.microsoft.com/office/powerpoint/2010/main" val="186851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08024" y="513860"/>
            <a:ext cx="5397988" cy="48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hlinkClick r:id="rId3"/>
              </a:rPr>
              <a:t>HRECOS</a:t>
            </a:r>
            <a:r>
              <a:rPr lang="en-US" altLang="en-US" sz="2800" dirty="0">
                <a:solidFill>
                  <a:schemeClr val="bg1"/>
                </a:solidFill>
                <a:latin typeface="+mn-lt"/>
              </a:rPr>
              <a:t> Current Conditions </a:t>
            </a:r>
            <a:r>
              <a:rPr lang="en-US" altLang="en-US" sz="2800" dirty="0" smtClean="0">
                <a:solidFill>
                  <a:schemeClr val="bg1"/>
                </a:solidFill>
                <a:latin typeface="+mn-lt"/>
              </a:rPr>
              <a:t>page</a:t>
            </a:r>
          </a:p>
          <a:p>
            <a:pPr algn="ctr" eaLnBrk="1" hangingPunct="1"/>
            <a:r>
              <a:rPr lang="en-US" altLang="en-US" sz="2000" dirty="0" smtClean="0">
                <a:solidFill>
                  <a:schemeClr val="bg1"/>
                </a:solidFill>
                <a:latin typeface="+mn-lt"/>
              </a:rPr>
              <a:t>Digging deeper</a:t>
            </a:r>
            <a:endParaRPr lang="en-US" altLang="en-US" sz="2000" dirty="0">
              <a:solidFill>
                <a:schemeClr val="bg1"/>
              </a:solidFill>
              <a:latin typeface="+mn-lt"/>
            </a:endParaRPr>
          </a:p>
        </p:txBody>
      </p:sp>
      <p:pic>
        <p:nvPicPr>
          <p:cNvPr id="3" name="Picture 2"/>
          <p:cNvPicPr>
            <a:picLocks/>
          </p:cNvPicPr>
          <p:nvPr/>
        </p:nvPicPr>
        <p:blipFill>
          <a:blip r:embed="rId4" cstate="screen">
            <a:extLst>
              <a:ext uri="{28A0092B-C50C-407E-A947-70E740481C1C}">
                <a14:useLocalDpi xmlns:a14="http://schemas.microsoft.com/office/drawing/2010/main"/>
              </a:ext>
            </a:extLst>
          </a:blip>
          <a:stretch>
            <a:fillRect/>
          </a:stretch>
        </p:blipFill>
        <p:spPr>
          <a:xfrm>
            <a:off x="525474" y="1306615"/>
            <a:ext cx="5760720" cy="2560320"/>
          </a:xfrm>
          <a:prstGeom prst="rect">
            <a:avLst/>
          </a:prstGeom>
        </p:spPr>
      </p:pic>
      <p:sp>
        <p:nvSpPr>
          <p:cNvPr id="4" name="Rectangle 4"/>
          <p:cNvSpPr>
            <a:spLocks noRot="1" noChangeArrowheads="1"/>
          </p:cNvSpPr>
          <p:nvPr/>
        </p:nvSpPr>
        <p:spPr bwMode="auto">
          <a:xfrm>
            <a:off x="813124" y="4047916"/>
            <a:ext cx="5187781" cy="80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600" b="0" dirty="0" smtClean="0">
                <a:solidFill>
                  <a:schemeClr val="bg1"/>
                </a:solidFill>
                <a:latin typeface="+mn-lt"/>
              </a:rPr>
              <a:t>Water elevations 10/22-10/23 were lower than on days before and after. C</a:t>
            </a:r>
            <a:r>
              <a:rPr lang="en-US" sz="1600" b="0" dirty="0" smtClean="0">
                <a:solidFill>
                  <a:schemeClr val="bg1"/>
                </a:solidFill>
                <a:latin typeface="+mn-lt"/>
              </a:rPr>
              <a:t>ompare </a:t>
            </a:r>
            <a:r>
              <a:rPr lang="en-US" sz="1600" b="0" dirty="0">
                <a:solidFill>
                  <a:schemeClr val="bg1"/>
                </a:solidFill>
                <a:latin typeface="+mn-lt"/>
              </a:rPr>
              <a:t>data for </a:t>
            </a:r>
            <a:r>
              <a:rPr lang="en-US" sz="1600" b="0" dirty="0" smtClean="0">
                <a:solidFill>
                  <a:schemeClr val="bg1"/>
                </a:solidFill>
                <a:latin typeface="+mn-lt"/>
              </a:rPr>
              <a:t>other stations </a:t>
            </a:r>
            <a:r>
              <a:rPr lang="en-US" sz="1600" b="0" dirty="0">
                <a:solidFill>
                  <a:schemeClr val="bg1"/>
                </a:solidFill>
                <a:latin typeface="+mn-lt"/>
              </a:rPr>
              <a:t>and </a:t>
            </a:r>
            <a:r>
              <a:rPr lang="en-US" sz="1600" b="0" dirty="0" smtClean="0">
                <a:solidFill>
                  <a:schemeClr val="bg1"/>
                </a:solidFill>
                <a:latin typeface="+mn-lt"/>
              </a:rPr>
              <a:t>parameters to see why.</a:t>
            </a:r>
            <a:endParaRPr lang="en-US" altLang="en-US" sz="1600" b="0" dirty="0">
              <a:solidFill>
                <a:schemeClr val="bg1"/>
              </a:solidFill>
              <a:latin typeface="+mn-lt"/>
            </a:endParaRPr>
          </a:p>
        </p:txBody>
      </p:sp>
      <p:sp>
        <p:nvSpPr>
          <p:cNvPr id="5" name="TextBox 4"/>
          <p:cNvSpPr txBox="1"/>
          <p:nvPr/>
        </p:nvSpPr>
        <p:spPr>
          <a:xfrm>
            <a:off x="813124" y="4045087"/>
            <a:ext cx="5008227" cy="830997"/>
          </a:xfrm>
          <a:prstGeom prst="rect">
            <a:avLst/>
          </a:prstGeom>
          <a:noFill/>
        </p:spPr>
        <p:txBody>
          <a:bodyPr wrap="square" rtlCol="0">
            <a:spAutoFit/>
          </a:bodyPr>
          <a:lstStyle/>
          <a:p>
            <a:r>
              <a:rPr lang="en-US" altLang="en-US" sz="1600" dirty="0">
                <a:solidFill>
                  <a:schemeClr val="bg1"/>
                </a:solidFill>
              </a:rPr>
              <a:t>Strong winds can sometimes impact water levels in the Hudson</a:t>
            </a:r>
            <a:r>
              <a:rPr lang="en-US" altLang="en-US" sz="1600" dirty="0" smtClean="0">
                <a:solidFill>
                  <a:schemeClr val="bg1"/>
                </a:solidFill>
              </a:rPr>
              <a:t>. Select wind gusts from the meteorological parameter menu and show graph.</a:t>
            </a:r>
            <a:endParaRPr lang="en-US" sz="1600" dirty="0"/>
          </a:p>
        </p:txBody>
      </p:sp>
      <p:pic>
        <p:nvPicPr>
          <p:cNvPr id="7" name="Picture 6"/>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525474" y="1169455"/>
            <a:ext cx="5760720" cy="2834640"/>
          </a:xfrm>
          <a:prstGeom prst="rect">
            <a:avLst/>
          </a:prstGeom>
        </p:spPr>
      </p:pic>
    </p:spTree>
    <p:extLst>
      <p:ext uri="{BB962C8B-B14F-4D97-AF65-F5344CB8AC3E}">
        <p14:creationId xmlns:p14="http://schemas.microsoft.com/office/powerpoint/2010/main" val="1909044427"/>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stretch>
            <a:fillRect/>
          </a:stretch>
        </p:blipFill>
        <p:spPr>
          <a:xfrm>
            <a:off x="563221" y="1197488"/>
            <a:ext cx="5760720" cy="2834640"/>
          </a:xfrm>
          <a:prstGeom prst="rect">
            <a:avLst/>
          </a:prstGeom>
        </p:spPr>
      </p:pic>
      <p:sp>
        <p:nvSpPr>
          <p:cNvPr id="2" name="TextBox 1"/>
          <p:cNvSpPr txBox="1"/>
          <p:nvPr/>
        </p:nvSpPr>
        <p:spPr>
          <a:xfrm>
            <a:off x="569371" y="4184763"/>
            <a:ext cx="4258259" cy="830997"/>
          </a:xfrm>
          <a:prstGeom prst="rect">
            <a:avLst/>
          </a:prstGeom>
          <a:noFill/>
        </p:spPr>
        <p:txBody>
          <a:bodyPr wrap="square" rtlCol="0">
            <a:spAutoFit/>
          </a:bodyPr>
          <a:lstStyle/>
          <a:p>
            <a:r>
              <a:rPr lang="en-US" sz="1600" dirty="0" smtClean="0">
                <a:solidFill>
                  <a:schemeClr val="bg1"/>
                </a:solidFill>
              </a:rPr>
              <a:t>Data is missing because the Poughkeepsie station lacks an anemometer. Other stations have them. Select Pier 84 at New York and show graph. </a:t>
            </a:r>
            <a:endParaRPr lang="en-US" sz="1600" dirty="0">
              <a:solidFill>
                <a:schemeClr val="bg1"/>
              </a:solidFill>
            </a:endParaRPr>
          </a:p>
        </p:txBody>
      </p:sp>
      <p:sp>
        <p:nvSpPr>
          <p:cNvPr id="3" name="Rectangle 2"/>
          <p:cNvSpPr>
            <a:spLocks noChangeArrowheads="1"/>
          </p:cNvSpPr>
          <p:nvPr/>
        </p:nvSpPr>
        <p:spPr bwMode="auto">
          <a:xfrm>
            <a:off x="708024" y="513860"/>
            <a:ext cx="5397988" cy="48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algn="ctr" eaLnBrk="1" hangingPunct="1"/>
            <a:r>
              <a:rPr lang="en-US" altLang="en-US" sz="2800" dirty="0">
                <a:solidFill>
                  <a:schemeClr val="bg1"/>
                </a:solidFill>
                <a:latin typeface="+mn-lt"/>
                <a:hlinkClick r:id="rId4"/>
              </a:rPr>
              <a:t>HRECOS</a:t>
            </a:r>
            <a:r>
              <a:rPr lang="en-US" altLang="en-US" sz="2800" dirty="0">
                <a:solidFill>
                  <a:schemeClr val="bg1"/>
                </a:solidFill>
                <a:latin typeface="+mn-lt"/>
              </a:rPr>
              <a:t> Current Conditions </a:t>
            </a:r>
            <a:r>
              <a:rPr lang="en-US" altLang="en-US" sz="2800" dirty="0" smtClean="0">
                <a:solidFill>
                  <a:schemeClr val="bg1"/>
                </a:solidFill>
                <a:latin typeface="+mn-lt"/>
              </a:rPr>
              <a:t>page</a:t>
            </a:r>
          </a:p>
          <a:p>
            <a:pPr algn="ctr" eaLnBrk="1" hangingPunct="1"/>
            <a:r>
              <a:rPr lang="en-US" altLang="en-US" sz="2000" dirty="0" smtClean="0">
                <a:solidFill>
                  <a:schemeClr val="bg1"/>
                </a:solidFill>
                <a:latin typeface="+mn-lt"/>
              </a:rPr>
              <a:t>Digging deeper</a:t>
            </a:r>
            <a:endParaRPr lang="en-US" altLang="en-US" sz="2000" dirty="0">
              <a:solidFill>
                <a:schemeClr val="bg1"/>
              </a:solidFill>
              <a:latin typeface="+mn-lt"/>
            </a:endParaRPr>
          </a:p>
        </p:txBody>
      </p:sp>
      <p:pic>
        <p:nvPicPr>
          <p:cNvPr id="5" name="Picture 4"/>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63221" y="1198436"/>
            <a:ext cx="5760720" cy="2808601"/>
          </a:xfrm>
          <a:prstGeom prst="rect">
            <a:avLst/>
          </a:prstGeom>
        </p:spPr>
      </p:pic>
      <p:pic>
        <p:nvPicPr>
          <p:cNvPr id="7" name="Picture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203007" y="1215837"/>
            <a:ext cx="6400800" cy="2743200"/>
          </a:xfrm>
          <a:prstGeom prst="rect">
            <a:avLst/>
          </a:prstGeom>
        </p:spPr>
      </p:pic>
      <p:sp>
        <p:nvSpPr>
          <p:cNvPr id="8" name="TextBox 7"/>
          <p:cNvSpPr txBox="1"/>
          <p:nvPr/>
        </p:nvSpPr>
        <p:spPr>
          <a:xfrm>
            <a:off x="569371" y="4184763"/>
            <a:ext cx="4258259" cy="830997"/>
          </a:xfrm>
          <a:prstGeom prst="rect">
            <a:avLst/>
          </a:prstGeom>
          <a:noFill/>
        </p:spPr>
        <p:txBody>
          <a:bodyPr wrap="square" rtlCol="0">
            <a:spAutoFit/>
          </a:bodyPr>
          <a:lstStyle/>
          <a:p>
            <a:r>
              <a:rPr lang="en-US" sz="1600" dirty="0" smtClean="0">
                <a:solidFill>
                  <a:schemeClr val="bg1"/>
                </a:solidFill>
              </a:rPr>
              <a:t>Wind gusts (orange plot) averaged 20-30 knots (23-35 miles per hour) over 10/22-10/23. </a:t>
            </a:r>
          </a:p>
          <a:p>
            <a:r>
              <a:rPr lang="en-US" sz="1600" dirty="0" smtClean="0">
                <a:solidFill>
                  <a:schemeClr val="bg1"/>
                </a:solidFill>
              </a:rPr>
              <a:t>Let’s add wind direction to the graph.</a:t>
            </a:r>
            <a:endParaRPr lang="en-US" sz="1600" dirty="0">
              <a:solidFill>
                <a:schemeClr val="bg1"/>
              </a:solidFill>
            </a:endParaRPr>
          </a:p>
        </p:txBody>
      </p:sp>
      <p:pic>
        <p:nvPicPr>
          <p:cNvPr id="9" name="Picture 8"/>
          <p:cNvPicPr>
            <a:picLocks/>
          </p:cNvPicPr>
          <p:nvPr/>
        </p:nvPicPr>
        <p:blipFill>
          <a:blip r:embed="rId7" cstate="screen">
            <a:extLst>
              <a:ext uri="{28A0092B-C50C-407E-A947-70E740481C1C}">
                <a14:useLocalDpi xmlns:a14="http://schemas.microsoft.com/office/drawing/2010/main"/>
              </a:ext>
            </a:extLst>
          </a:blip>
          <a:stretch>
            <a:fillRect/>
          </a:stretch>
        </p:blipFill>
        <p:spPr>
          <a:xfrm>
            <a:off x="203007" y="1233238"/>
            <a:ext cx="6400800" cy="2743200"/>
          </a:xfrm>
          <a:prstGeom prst="rect">
            <a:avLst/>
          </a:prstGeom>
        </p:spPr>
      </p:pic>
      <p:sp>
        <p:nvSpPr>
          <p:cNvPr id="10" name="TextBox 9"/>
          <p:cNvSpPr txBox="1"/>
          <p:nvPr/>
        </p:nvSpPr>
        <p:spPr>
          <a:xfrm>
            <a:off x="569371" y="4163398"/>
            <a:ext cx="4486949" cy="584775"/>
          </a:xfrm>
          <a:prstGeom prst="rect">
            <a:avLst/>
          </a:prstGeom>
          <a:noFill/>
        </p:spPr>
        <p:txBody>
          <a:bodyPr wrap="square" rtlCol="0">
            <a:spAutoFit/>
          </a:bodyPr>
          <a:lstStyle/>
          <a:p>
            <a:r>
              <a:rPr lang="en-US" sz="1600" dirty="0" smtClean="0">
                <a:solidFill>
                  <a:schemeClr val="bg1"/>
                </a:solidFill>
              </a:rPr>
              <a:t>Wind direction (in degrees from north and now the orange plot) was mainly from the west and north. </a:t>
            </a:r>
            <a:endParaRPr lang="en-US" sz="1600" dirty="0">
              <a:solidFill>
                <a:schemeClr val="bg1"/>
              </a:solidFill>
            </a:endParaRPr>
          </a:p>
        </p:txBody>
      </p:sp>
      <p:sp>
        <p:nvSpPr>
          <p:cNvPr id="11" name="TextBox 10"/>
          <p:cNvSpPr txBox="1"/>
          <p:nvPr/>
        </p:nvSpPr>
        <p:spPr>
          <a:xfrm>
            <a:off x="569371" y="4186662"/>
            <a:ext cx="5032321" cy="830997"/>
          </a:xfrm>
          <a:prstGeom prst="rect">
            <a:avLst/>
          </a:prstGeom>
          <a:noFill/>
        </p:spPr>
        <p:txBody>
          <a:bodyPr wrap="square" rtlCol="0">
            <a:spAutoFit/>
          </a:bodyPr>
          <a:lstStyle/>
          <a:p>
            <a:r>
              <a:rPr lang="en-US" sz="1600" dirty="0" smtClean="0">
                <a:solidFill>
                  <a:schemeClr val="bg1"/>
                </a:solidFill>
              </a:rPr>
              <a:t>Lengthy periods of strong west to north winds push water down the river and away from the seacoast, lowering water levels in the Hudson.</a:t>
            </a:r>
            <a:endParaRPr lang="en-US" sz="1600" dirty="0">
              <a:solidFill>
                <a:schemeClr val="bg1"/>
              </a:solidFill>
            </a:endParaRPr>
          </a:p>
        </p:txBody>
      </p:sp>
      <p:sp>
        <p:nvSpPr>
          <p:cNvPr id="12" name="TextBox 11"/>
          <p:cNvSpPr txBox="1"/>
          <p:nvPr/>
        </p:nvSpPr>
        <p:spPr>
          <a:xfrm>
            <a:off x="596103" y="4455785"/>
            <a:ext cx="4125109" cy="338554"/>
          </a:xfrm>
          <a:prstGeom prst="rect">
            <a:avLst/>
          </a:prstGeom>
          <a:noFill/>
        </p:spPr>
        <p:txBody>
          <a:bodyPr wrap="square" rtlCol="0">
            <a:spAutoFit/>
          </a:bodyPr>
          <a:lstStyle/>
          <a:p>
            <a:r>
              <a:rPr lang="en-US" sz="1600" dirty="0" smtClean="0">
                <a:solidFill>
                  <a:schemeClr val="bg1"/>
                </a:solidFill>
              </a:rPr>
              <a:t>When extreme, these are called blowout tides.</a:t>
            </a:r>
            <a:endParaRPr lang="en-US" sz="1600" dirty="0">
              <a:solidFill>
                <a:schemeClr val="bg1"/>
              </a:solidFill>
            </a:endParaRPr>
          </a:p>
        </p:txBody>
      </p:sp>
      <p:pic>
        <p:nvPicPr>
          <p:cNvPr id="13" name="Picture 12"/>
          <p:cNvPicPr>
            <a:picLocks noChangeAspect="1"/>
          </p:cNvPicPr>
          <p:nvPr/>
        </p:nvPicPr>
        <p:blipFill rotWithShape="1">
          <a:blip r:embed="rId8" cstate="print">
            <a:extLst>
              <a:ext uri="{28A0092B-C50C-407E-A947-70E740481C1C}">
                <a14:useLocalDpi xmlns:a14="http://schemas.microsoft.com/office/drawing/2010/main"/>
              </a:ext>
            </a:extLst>
          </a:blip>
          <a:srcRect r="-566"/>
          <a:stretch/>
        </p:blipFill>
        <p:spPr>
          <a:xfrm>
            <a:off x="773351" y="1215627"/>
            <a:ext cx="5260111" cy="2891869"/>
          </a:xfrm>
          <a:prstGeom prst="rect">
            <a:avLst/>
          </a:prstGeom>
        </p:spPr>
      </p:pic>
    </p:spTree>
    <p:extLst>
      <p:ext uri="{BB962C8B-B14F-4D97-AF65-F5344CB8AC3E}">
        <p14:creationId xmlns:p14="http://schemas.microsoft.com/office/powerpoint/2010/main" val="251823041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par>
                                <p:cTn id="44" presetID="10" presetClass="exit" presetSubtype="0" fill="hold" grpId="1" nodeType="withEffect">
                                  <p:stCondLst>
                                    <p:cond delay="0"/>
                                  </p:stCondLst>
                                  <p:childTnLst>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10" grpId="0"/>
      <p:bldP spid="10" grpId="1"/>
      <p:bldP spid="11" grpId="0"/>
      <p:bldP spid="11" grpId="1"/>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dec_dark_4x3_template.potx" id="{31A7953D-550D-4CCA-95C4-4EE0F20F619A}" vid="{DC8C121D-34FF-4D70-80F0-A0E0FB88C4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6220BB7881BC4D81D7C330B6B3046B" ma:contentTypeVersion="16" ma:contentTypeDescription="Create a new document." ma:contentTypeScope="" ma:versionID="65e5aea1286cc7a398bf24fe918cb6f9">
  <xsd:schema xmlns:xsd="http://www.w3.org/2001/XMLSchema" xmlns:xs="http://www.w3.org/2001/XMLSchema" xmlns:p="http://schemas.microsoft.com/office/2006/metadata/properties" xmlns:ns2="b4126b1e-260f-48e1-843a-8b7e769f0331" xmlns:ns3="e48f5aa2-8040-4121-9793-9d17e90701e0" targetNamespace="http://schemas.microsoft.com/office/2006/metadata/properties" ma:root="true" ma:fieldsID="776440e27758e2cbb343af3153e212e6" ns2:_="" ns3:_="">
    <xsd:import namespace="b4126b1e-260f-48e1-843a-8b7e769f0331"/>
    <xsd:import namespace="e48f5aa2-8040-4121-9793-9d17e90701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126b1e-260f-48e1-843a-8b7e769f0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8f5aa2-8040-4121-9793-9d17e90701e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56517bd-1a3c-4dc4-963c-2271ab1e6eaa}" ma:internalName="TaxCatchAll" ma:showField="CatchAllData" ma:web="e48f5aa2-8040-4121-9793-9d17e90701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48f5aa2-8040-4121-9793-9d17e90701e0" xsi:nil="true"/>
    <lcf76f155ced4ddcb4097134ff3c332f xmlns="b4126b1e-260f-48e1-843a-8b7e769f03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B50579-5110-43EE-B942-964E75742A47}"/>
</file>

<file path=customXml/itemProps2.xml><?xml version="1.0" encoding="utf-8"?>
<ds:datastoreItem xmlns:ds="http://schemas.openxmlformats.org/officeDocument/2006/customXml" ds:itemID="{D39BC3BE-2429-40E3-9339-6C445DB3DA9C}"/>
</file>

<file path=customXml/itemProps3.xml><?xml version="1.0" encoding="utf-8"?>
<ds:datastoreItem xmlns:ds="http://schemas.openxmlformats.org/officeDocument/2006/customXml" ds:itemID="{2AAA3776-C21C-48D3-A3D0-E7A1D7584195}"/>
</file>

<file path=docProps/app.xml><?xml version="1.0" encoding="utf-8"?>
<Properties xmlns="http://schemas.openxmlformats.org/officeDocument/2006/extended-properties" xmlns:vt="http://schemas.openxmlformats.org/officeDocument/2006/docPropsVTypes">
  <Template>decpptwhite4x3</Template>
  <TotalTime>6967</TotalTime>
  <Words>6461</Words>
  <Application>Microsoft Office PowerPoint</Application>
  <PresentationFormat>Custom</PresentationFormat>
  <Paragraphs>215</Paragraphs>
  <Slides>37</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vector>
  </TitlesOfParts>
  <Company>NYSDEC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Virtual Checkup of a River’s Vital Signs</dc:title>
  <dc:creator>spstanne</dc:creator>
  <cp:lastModifiedBy>Microsoft account</cp:lastModifiedBy>
  <cp:revision>560</cp:revision>
  <dcterms:created xsi:type="dcterms:W3CDTF">2015-03-17T14:32:01Z</dcterms:created>
  <dcterms:modified xsi:type="dcterms:W3CDTF">2024-01-24T22:20:42Z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0x010100C36220BB7881BC4D81D7C330B6B3046B</vt:lpwstr>
  </property>
</Properties>
</file>