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2"/>
  </p:notesMasterIdLst>
  <p:sldIdLst>
    <p:sldId id="489" r:id="rId5"/>
    <p:sldId id="498" r:id="rId6"/>
    <p:sldId id="499" r:id="rId7"/>
    <p:sldId id="500" r:id="rId8"/>
    <p:sldId id="490" r:id="rId9"/>
    <p:sldId id="491" r:id="rId10"/>
    <p:sldId id="492" r:id="rId11"/>
    <p:sldId id="493" r:id="rId12"/>
    <p:sldId id="496" r:id="rId13"/>
    <p:sldId id="494" r:id="rId14"/>
    <p:sldId id="501" r:id="rId15"/>
    <p:sldId id="506" r:id="rId16"/>
    <p:sldId id="521" r:id="rId17"/>
    <p:sldId id="509" r:id="rId18"/>
    <p:sldId id="510" r:id="rId19"/>
    <p:sldId id="497" r:id="rId20"/>
    <p:sldId id="391" r:id="rId21"/>
    <p:sldId id="515" r:id="rId22"/>
    <p:sldId id="389" r:id="rId23"/>
    <p:sldId id="495" r:id="rId24"/>
    <p:sldId id="520" r:id="rId25"/>
    <p:sldId id="516" r:id="rId26"/>
    <p:sldId id="511" r:id="rId27"/>
    <p:sldId id="512" r:id="rId28"/>
    <p:sldId id="488" r:id="rId29"/>
    <p:sldId id="471" r:id="rId30"/>
    <p:sldId id="473" r:id="rId31"/>
    <p:sldId id="525" r:id="rId32"/>
    <p:sldId id="396" r:id="rId33"/>
    <p:sldId id="527" r:id="rId34"/>
    <p:sldId id="397" r:id="rId35"/>
    <p:sldId id="395" r:id="rId36"/>
    <p:sldId id="526" r:id="rId37"/>
    <p:sldId id="529" r:id="rId38"/>
    <p:sldId id="398" r:id="rId39"/>
    <p:sldId id="528" r:id="rId40"/>
    <p:sldId id="53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5875DD"/>
    <a:srgbClr val="F58232"/>
    <a:srgbClr val="E93460"/>
    <a:srgbClr val="52BC5F"/>
    <a:srgbClr val="FF3300"/>
    <a:srgbClr val="FFFFFF"/>
    <a:srgbClr val="000000"/>
    <a:srgbClr val="222A35"/>
    <a:srgbClr val="456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E6083-ECEA-022A-42CB-FA09CD3AA923}" v="28" dt="2026-04-15T17:54:0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5947" autoAdjust="0"/>
  </p:normalViewPr>
  <p:slideViewPr>
    <p:cSldViewPr>
      <p:cViewPr varScale="1">
        <p:scale>
          <a:sx n="99" d="100"/>
          <a:sy n="99" d="100"/>
        </p:scale>
        <p:origin x="208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8F9DAA-EB02-4551-AD0C-43947E405369}" type="datetimeFigureOut">
              <a:rPr lang="en-US" smtClean="0"/>
              <a:t>4/15/2026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5A3A5-519C-4FBD-9933-E06EE9B07A30}" type="slidenum">
              <a:rPr lang="en-US" smtClean="0"/>
              <a:t>‹#›</a:t>
            </a:fld>
            <a:endParaRPr lang="en-US"/>
          </a:p>
        </p:txBody>
      </p:sp>
    </p:spTree>
    <p:extLst>
      <p:ext uri="{BB962C8B-B14F-4D97-AF65-F5344CB8AC3E}">
        <p14:creationId xmlns:p14="http://schemas.microsoft.com/office/powerpoint/2010/main" val="3734276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10"/>
          </p:nvPr>
        </p:nvSpPr>
        <p:spPr/>
        <p:txBody>
          <a:bodyPr/>
          <a:lstStyle/>
          <a:p>
            <a:fld id="{FC35A3A5-519C-4FBD-9933-E06EE9B07A30}" type="slidenum">
              <a:rPr lang="en-US" smtClean="0"/>
              <a:t>1</a:t>
            </a:fld>
            <a:endParaRPr lang="en-US"/>
          </a:p>
        </p:txBody>
      </p:sp>
    </p:spTree>
    <p:extLst>
      <p:ext uri="{BB962C8B-B14F-4D97-AF65-F5344CB8AC3E}">
        <p14:creationId xmlns:p14="http://schemas.microsoft.com/office/powerpoint/2010/main" val="90307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shows dam at Troy, over which fresh water drops nearly to sea level in the estuarine portion of the Hudson. </a:t>
            </a:r>
            <a:r>
              <a:rPr lang="en-US" b="1" baseline="0" dirty="0"/>
              <a:t>CLICK</a:t>
            </a:r>
            <a:r>
              <a:rPr lang="en-US" baseline="0" dirty="0"/>
              <a:t> to show the Narrows and the Verrazano-Narrows Bridge between the Upper and Lower Bays of New York Harbor, the main entry point for sea water coming into the Hudson estuary. Estuaries are usually defined as bodies of water, partially enclosed by land, in which fresh &amp; salt water meet. However, salt water rarely intrudes beyond Poughkeepsie; the Hudson is not brackish all the way to Troy. Ocean tides do reach Troy, hence the Hudson is considered to be an estuary to that point.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10</a:t>
            </a:fld>
            <a:endParaRPr lang="en-US"/>
          </a:p>
        </p:txBody>
      </p:sp>
    </p:spTree>
    <p:extLst>
      <p:ext uri="{BB962C8B-B14F-4D97-AF65-F5344CB8AC3E}">
        <p14:creationId xmlns:p14="http://schemas.microsoft.com/office/powerpoint/2010/main" val="157222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Diagram o</a:t>
            </a:r>
            <a:r>
              <a:rPr lang="en-US" baseline="0" dirty="0">
                <a:solidFill>
                  <a:schemeClr val="tx1"/>
                </a:solidFill>
              </a:rPr>
              <a:t>f estuary showing mingling of fresh and salt water. </a:t>
            </a:r>
            <a:r>
              <a:rPr lang="en-US" b="1" baseline="0" dirty="0">
                <a:solidFill>
                  <a:schemeClr val="tx1"/>
                </a:solidFill>
              </a:rPr>
              <a:t>CLICK</a:t>
            </a:r>
            <a:r>
              <a:rPr lang="en-US" baseline="0" dirty="0">
                <a:solidFill>
                  <a:schemeClr val="tx1"/>
                </a:solidFill>
              </a:rPr>
              <a:t> to show map of Hudson River Estuarine District extending from the Federal Dam at Troy to the Verrazano Narrows Bridge. </a:t>
            </a:r>
            <a:r>
              <a:rPr lang="en-US" b="1" baseline="0" dirty="0">
                <a:solidFill>
                  <a:schemeClr val="tx1"/>
                </a:solidFill>
              </a:rPr>
              <a:t>CLICK</a:t>
            </a:r>
            <a:r>
              <a:rPr lang="en-US" baseline="0" dirty="0">
                <a:solidFill>
                  <a:schemeClr val="tx1"/>
                </a:solidFill>
              </a:rPr>
              <a:t> to show HRECOS graph with plots of salinity at four locations – New York City, Yonkers, West Point, and Poughkeepsie – from 6/13/23 to 6/17/23.  (PSU - practical salinity units – are equivalent to PPT - parts per thousand – for our purposes.) Salinity decreases going up the river from New York Harbor. The point is emphasized with the next few clicks. </a:t>
            </a:r>
            <a:r>
              <a:rPr lang="en-US" b="1" baseline="0" dirty="0">
                <a:solidFill>
                  <a:schemeClr val="tx1"/>
                </a:solidFill>
              </a:rPr>
              <a:t>CLICK</a:t>
            </a:r>
            <a:r>
              <a:rPr lang="en-US" baseline="0" dirty="0">
                <a:solidFill>
                  <a:schemeClr val="tx1"/>
                </a:solidFill>
              </a:rPr>
              <a:t> to again show map of estuarine district. </a:t>
            </a:r>
            <a:r>
              <a:rPr lang="en-US" b="1" baseline="0" dirty="0">
                <a:solidFill>
                  <a:schemeClr val="tx1"/>
                </a:solidFill>
              </a:rPr>
              <a:t>CLICK</a:t>
            </a:r>
            <a:r>
              <a:rPr lang="en-US" baseline="0" dirty="0">
                <a:solidFill>
                  <a:schemeClr val="tx1"/>
                </a:solidFill>
              </a:rPr>
              <a:t> to show photo of Pier 25 in Manhattan accompanied by a green star indicating its position on the map. </a:t>
            </a:r>
            <a:r>
              <a:rPr lang="en-US" b="1" baseline="0" dirty="0">
                <a:solidFill>
                  <a:schemeClr val="tx1"/>
                </a:solidFill>
              </a:rPr>
              <a:t>CLICK</a:t>
            </a:r>
            <a:r>
              <a:rPr lang="en-US" baseline="0" dirty="0">
                <a:solidFill>
                  <a:schemeClr val="tx1"/>
                </a:solidFill>
              </a:rPr>
              <a:t> again to show Yonkers waterfront (the sensors are on the Science Barge) and an accompanying red star indicating its location on the map. </a:t>
            </a:r>
            <a:r>
              <a:rPr lang="en-US" b="1" baseline="0" dirty="0">
                <a:solidFill>
                  <a:schemeClr val="tx1"/>
                </a:solidFill>
              </a:rPr>
              <a:t>CLICK</a:t>
            </a:r>
            <a:r>
              <a:rPr lang="en-US" baseline="0" dirty="0">
                <a:solidFill>
                  <a:schemeClr val="tx1"/>
                </a:solidFill>
              </a:rPr>
              <a:t> once more to show West Point and an accompanying orange star indicating its location on the map. Finally, </a:t>
            </a:r>
            <a:r>
              <a:rPr lang="en-US" b="1" baseline="0" dirty="0">
                <a:solidFill>
                  <a:schemeClr val="tx1"/>
                </a:solidFill>
              </a:rPr>
              <a:t>CLICK</a:t>
            </a:r>
            <a:r>
              <a:rPr lang="en-US" baseline="0" dirty="0">
                <a:solidFill>
                  <a:schemeClr val="tx1"/>
                </a:solidFill>
              </a:rPr>
              <a:t> to show Poughkeepsie and an accompanying blue star. For reference, salinity in the open Atlantic Ocean off of New York is about 35 PSU.</a:t>
            </a:r>
          </a:p>
        </p:txBody>
      </p:sp>
      <p:sp>
        <p:nvSpPr>
          <p:cNvPr id="4" name="Slide Number Placeholder 3"/>
          <p:cNvSpPr>
            <a:spLocks noGrp="1"/>
          </p:cNvSpPr>
          <p:nvPr>
            <p:ph type="sldNum" sz="quarter" idx="10"/>
          </p:nvPr>
        </p:nvSpPr>
        <p:spPr/>
        <p:txBody>
          <a:bodyPr/>
          <a:lstStyle/>
          <a:p>
            <a:fld id="{FC35A3A5-519C-4FBD-9933-E06EE9B07A30}" type="slidenum">
              <a:rPr lang="en-US" smtClean="0"/>
              <a:t>11</a:t>
            </a:fld>
            <a:endParaRPr lang="en-US"/>
          </a:p>
        </p:txBody>
      </p:sp>
    </p:spTree>
    <p:extLst>
      <p:ext uri="{BB962C8B-B14F-4D97-AF65-F5344CB8AC3E}">
        <p14:creationId xmlns:p14="http://schemas.microsoft.com/office/powerpoint/2010/main" val="965339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dilute leading</a:t>
            </a:r>
            <a:r>
              <a:rPr lang="en-US" baseline="0" dirty="0"/>
              <a:t> edge of salty seawater is called the salt front. (The US Geological Survey defines the salt front as being where chloride concentration reaches 100 mg/L, a standard set in studies </a:t>
            </a:r>
            <a:r>
              <a:rPr lang="en-US" baseline="0"/>
              <a:t>of the salt </a:t>
            </a:r>
            <a:r>
              <a:rPr lang="en-US" baseline="0" dirty="0"/>
              <a:t>front in relation to drinking water intakes.) </a:t>
            </a:r>
            <a:r>
              <a:rPr lang="en-US" b="1" i="0" baseline="0" dirty="0"/>
              <a:t>CLICK </a:t>
            </a:r>
            <a:r>
              <a:rPr lang="en-US" dirty="0"/>
              <a:t>Generally speaking,</a:t>
            </a:r>
            <a:r>
              <a:rPr lang="en-US" baseline="0" dirty="0"/>
              <a:t> the salt front – indicated by the red line - is located in the Tappan Zee in spring. </a:t>
            </a:r>
            <a:r>
              <a:rPr lang="en-US" b="1" i="0" baseline="0" dirty="0"/>
              <a:t>CLICK</a:t>
            </a:r>
            <a:r>
              <a:rPr lang="en-US" baseline="0" dirty="0"/>
              <a:t> In late summer and early fall, the salt front pushes upriver approximately to the Beacon-Newburgh Bridge; the red line will move north to indicate that.</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12</a:t>
            </a:fld>
            <a:endParaRPr lang="en-US"/>
          </a:p>
        </p:txBody>
      </p:sp>
    </p:spTree>
    <p:extLst>
      <p:ext uri="{BB962C8B-B14F-4D97-AF65-F5344CB8AC3E}">
        <p14:creationId xmlns:p14="http://schemas.microsoft.com/office/powerpoint/2010/main" val="173031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Have students describe the pattern of salinity concentrations apparent in this HRECOS graph of salinity at West Point over the year 2020. </a:t>
            </a:r>
            <a:r>
              <a:rPr lang="en-US" b="1" baseline="0" dirty="0"/>
              <a:t>CLICK</a:t>
            </a:r>
            <a:r>
              <a:rPr lang="en-US" baseline="0" dirty="0"/>
              <a:t> to show photo of flow over the dam at Troy typical of late fall and spring, when rain and melting snow increase runoff from the watershed, pushing salty seawater towards the ocean. The sensors at West Point detect only occasional incursions of salt water then. </a:t>
            </a:r>
            <a:r>
              <a:rPr lang="en-US" b="1" baseline="0" dirty="0"/>
              <a:t>CLICK </a:t>
            </a:r>
            <a:r>
              <a:rPr lang="en-US" b="0" baseline="0" dirty="0"/>
              <a:t>to show photo of flow over the dam in summer and early fall. Runoff decreases then as these </a:t>
            </a:r>
            <a:r>
              <a:rPr lang="en-US" baseline="0" dirty="0"/>
              <a:t>seasons usually have less rain and higher rates of evaporation, allowing dilute seawater to push upriver, as detected by the sensors at West Point then.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13</a:t>
            </a:fld>
            <a:endParaRPr lang="en-US"/>
          </a:p>
        </p:txBody>
      </p:sp>
    </p:spTree>
    <p:extLst>
      <p:ext uri="{BB962C8B-B14F-4D97-AF65-F5344CB8AC3E}">
        <p14:creationId xmlns:p14="http://schemas.microsoft.com/office/powerpoint/2010/main" val="165429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can be great variation in the timing and extent of salt water intrusion. This photo shows no water coming over the dam at Troy as might happen during droughts. (There is still water flowing downriver past the dam, being directed through a hydroelectric plant at the west end of the dam and a lock at the east end), </a:t>
            </a:r>
            <a:r>
              <a:rPr lang="en-US" b="1" baseline="0" dirty="0"/>
              <a:t>CLICK</a:t>
            </a:r>
            <a:r>
              <a:rPr lang="en-US" baseline="0" dirty="0"/>
              <a:t> In such conditions, diluted seawater may reach Poughkeepsie, as shown in this HRECOS graph from September 2020. Note: This graph shows specific conductance, a measure of the water’s ability to conduct electricity; it increases as water gets saltier and is useful in showing the presence of low concentrations of salt. At 25 degrees C , 1000 µS/cm roughly equals a salinity of 0.55 parts </a:t>
            </a:r>
            <a:r>
              <a:rPr lang="en-US" baseline="0"/>
              <a:t>per thousand (or PSU). </a:t>
            </a:r>
            <a:endParaRPr lang="en-US" dirty="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14</a:t>
            </a:fld>
            <a:endParaRPr lang="en-US"/>
          </a:p>
        </p:txBody>
      </p:sp>
    </p:spTree>
    <p:extLst>
      <p:ext uri="{BB962C8B-B14F-4D97-AF65-F5344CB8AC3E}">
        <p14:creationId xmlns:p14="http://schemas.microsoft.com/office/powerpoint/2010/main" val="295159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Radar</a:t>
            </a:r>
            <a:r>
              <a:rPr lang="en-US" baseline="0" dirty="0"/>
              <a:t> image showing rainfall during Tropical Storm Irene in late August 2011. </a:t>
            </a:r>
            <a:r>
              <a:rPr lang="en-US" b="1" baseline="0" dirty="0"/>
              <a:t>CLICK</a:t>
            </a:r>
            <a:r>
              <a:rPr lang="en-US" baseline="0" dirty="0"/>
              <a:t> Very heavy rain, indicated by areas of yellow and red in this image, fell on the Hudson Valley and the watershed. </a:t>
            </a:r>
            <a:r>
              <a:rPr lang="en-US" b="1" baseline="0" dirty="0"/>
              <a:t>CLICK</a:t>
            </a:r>
            <a:r>
              <a:rPr lang="en-US" baseline="0" dirty="0"/>
              <a:t> The resulting runoff caused massive flooding. The photo is from the Schoharie River valley, through which runoff from the Catskills entered the Mohawk River and flowed on to the Hudson. </a:t>
            </a:r>
            <a:r>
              <a:rPr lang="en-US" b="1" baseline="0" dirty="0"/>
              <a:t>CLICK</a:t>
            </a:r>
            <a:r>
              <a:rPr lang="en-US" baseline="0" dirty="0"/>
              <a:t> to see HRECOS graph showing water levels rising at Albany following the storm. </a:t>
            </a:r>
            <a:r>
              <a:rPr lang="en-US" b="1" baseline="0" dirty="0"/>
              <a:t>CLICK</a:t>
            </a:r>
            <a:r>
              <a:rPr lang="en-US" baseline="0" dirty="0"/>
              <a:t> The runoff from Irene pushed salt water out of the Hudson. This HRECOS graph from sensors off Castle Point in Hoboken NJ (photo of the buoy on which the sensors  are mounted) shows salinity falling to zero. Note that it took a few days for the </a:t>
            </a:r>
            <a:r>
              <a:rPr lang="en-US" baseline="0" dirty="0" err="1"/>
              <a:t>mpacts</a:t>
            </a:r>
            <a:r>
              <a:rPr lang="en-US" baseline="0" dirty="0"/>
              <a:t> of the runoff to be felt way downriver off New York City.</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15</a:t>
            </a:fld>
            <a:endParaRPr lang="en-US"/>
          </a:p>
        </p:txBody>
      </p:sp>
    </p:spTree>
    <p:extLst>
      <p:ext uri="{BB962C8B-B14F-4D97-AF65-F5344CB8AC3E}">
        <p14:creationId xmlns:p14="http://schemas.microsoft.com/office/powerpoint/2010/main" val="160011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Hudson</a:t>
            </a:r>
            <a:r>
              <a:rPr lang="en-US" baseline="0" dirty="0"/>
              <a:t> estuary is close to sea level, its water levels are set mostly by ocean tides. The photo shows low tide at </a:t>
            </a:r>
            <a:r>
              <a:rPr lang="en-US" baseline="0" dirty="0" err="1"/>
              <a:t>Schodack</a:t>
            </a:r>
            <a:r>
              <a:rPr lang="en-US" baseline="0" dirty="0"/>
              <a:t> Island, about 15 miles south of Albany. </a:t>
            </a:r>
            <a:r>
              <a:rPr lang="en-US" b="1" baseline="0" dirty="0"/>
              <a:t>CLICK</a:t>
            </a:r>
            <a:r>
              <a:rPr lang="en-US" baseline="0" dirty="0"/>
              <a:t>  to view photo of high tide at </a:t>
            </a:r>
            <a:r>
              <a:rPr lang="en-US" baseline="0" dirty="0" err="1"/>
              <a:t>Schodack</a:t>
            </a:r>
            <a:r>
              <a:rPr lang="en-US" baseline="0" dirty="0"/>
              <a:t> Island. </a:t>
            </a:r>
            <a:r>
              <a:rPr lang="en-US" b="1" baseline="0" dirty="0"/>
              <a:t>CLICK </a:t>
            </a:r>
            <a:r>
              <a:rPr lang="en-US" b="0" baseline="0" dirty="0"/>
              <a:t>to view HRECOS graph of tides at </a:t>
            </a:r>
            <a:r>
              <a:rPr lang="en-US" b="0" baseline="0" dirty="0" err="1"/>
              <a:t>Schodack</a:t>
            </a:r>
            <a:r>
              <a:rPr lang="en-US" b="0" baseline="0" dirty="0"/>
              <a:t> Island, showing the typical pattern of two high tides and two low tides each day.</a:t>
            </a:r>
            <a:endParaRPr lang="en-US" b="0" dirty="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16</a:t>
            </a:fld>
            <a:endParaRPr lang="en-US"/>
          </a:p>
        </p:txBody>
      </p:sp>
    </p:spTree>
    <p:extLst>
      <p:ext uri="{BB962C8B-B14F-4D97-AF65-F5344CB8AC3E}">
        <p14:creationId xmlns:p14="http://schemas.microsoft.com/office/powerpoint/2010/main" val="424069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Spatterdock</a:t>
            </a:r>
            <a:r>
              <a:rPr lang="en-US" baseline="0" dirty="0"/>
              <a:t> grows in the intertidal zone, where it alternates between being out of the water during low tides and </a:t>
            </a:r>
            <a:r>
              <a:rPr lang="en-US" b="1" baseline="0" dirty="0"/>
              <a:t>CLICK</a:t>
            </a:r>
            <a:r>
              <a:rPr lang="en-US" baseline="0" dirty="0"/>
              <a:t> submerged during high tides. </a:t>
            </a:r>
            <a:endParaRPr lang="en-US" b="0" dirty="0"/>
          </a:p>
        </p:txBody>
      </p:sp>
      <p:sp>
        <p:nvSpPr>
          <p:cNvPr id="4" name="Slide Number Placeholder 3"/>
          <p:cNvSpPr>
            <a:spLocks noGrp="1"/>
          </p:cNvSpPr>
          <p:nvPr>
            <p:ph type="sldNum" sz="quarter" idx="10"/>
          </p:nvPr>
        </p:nvSpPr>
        <p:spPr/>
        <p:txBody>
          <a:bodyPr/>
          <a:lstStyle/>
          <a:p>
            <a:fld id="{FC35A3A5-519C-4FBD-9933-E06EE9B07A30}" type="slidenum">
              <a:rPr lang="en-US" smtClean="0"/>
              <a:t>17</a:t>
            </a:fld>
            <a:endParaRPr lang="en-US"/>
          </a:p>
        </p:txBody>
      </p:sp>
    </p:spTree>
    <p:extLst>
      <p:ext uri="{BB962C8B-B14F-4D97-AF65-F5344CB8AC3E}">
        <p14:creationId xmlns:p14="http://schemas.microsoft.com/office/powerpoint/2010/main" val="3866393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HRECOS graph</a:t>
            </a:r>
            <a:r>
              <a:rPr lang="en-US" baseline="0" dirty="0"/>
              <a:t> shows tides at Poughkeepsie in orange and at Albany in blue. </a:t>
            </a:r>
            <a:r>
              <a:rPr lang="en-US" sz="1200" b="0" dirty="0">
                <a:solidFill>
                  <a:schemeClr val="bg1"/>
                </a:solidFill>
              </a:rPr>
              <a:t>How does the plot of tides at Albany differ from the plot for Poughkeepsie? Allow students to propose various</a:t>
            </a:r>
            <a:r>
              <a:rPr lang="en-US" sz="1200" b="0" baseline="0" dirty="0">
                <a:solidFill>
                  <a:schemeClr val="bg1"/>
                </a:solidFill>
              </a:rPr>
              <a:t> hypotheses before continuing. Encourage them to find at least two differences. By studying the pattern of each plot, it’s evident that a given high or low tide happens later in Albany than in Poughkeepsie. </a:t>
            </a:r>
            <a:r>
              <a:rPr lang="en-US" sz="1200" b="1" baseline="0" dirty="0">
                <a:solidFill>
                  <a:schemeClr val="bg1"/>
                </a:solidFill>
              </a:rPr>
              <a:t>CLICK</a:t>
            </a:r>
            <a:r>
              <a:rPr lang="en-US" sz="1200" b="0" baseline="0" dirty="0">
                <a:solidFill>
                  <a:schemeClr val="bg1"/>
                </a:solidFill>
              </a:rPr>
              <a:t> to see offsets. The estuary’s tides are generated in the ocean and travel up the river.  It takes roughly four hours for a given high tide to travel from Poughkeepsie to Albany. </a:t>
            </a:r>
            <a:r>
              <a:rPr lang="en-US" sz="1200" b="0" dirty="0">
                <a:solidFill>
                  <a:schemeClr val="bg1"/>
                </a:solidFill>
              </a:rPr>
              <a:t>Tides are also more extreme in Albany; </a:t>
            </a:r>
            <a:r>
              <a:rPr lang="en-US" sz="1200" b="1" baseline="0" dirty="0">
                <a:solidFill>
                  <a:schemeClr val="bg1"/>
                </a:solidFill>
              </a:rPr>
              <a:t>CLICK 2X </a:t>
            </a:r>
            <a:r>
              <a:rPr lang="en-US" sz="1200" b="0" baseline="0" dirty="0">
                <a:solidFill>
                  <a:schemeClr val="bg1"/>
                </a:solidFill>
              </a:rPr>
              <a:t>to clear offsets and then show that the high tides there are higher and the low tides lower than at Poughkeepsie. Tides travel up the river as an extended wave; as the channel becomes shallower and narrower towards Troy, the crest of the high tide is forced upward, as happens with an ocean wave coming onto a beach.</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18</a:t>
            </a:fld>
            <a:endParaRPr lang="en-US"/>
          </a:p>
        </p:txBody>
      </p:sp>
    </p:spTree>
    <p:extLst>
      <p:ext uri="{BB962C8B-B14F-4D97-AF65-F5344CB8AC3E}">
        <p14:creationId xmlns:p14="http://schemas.microsoft.com/office/powerpoint/2010/main" val="57990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baseline="0" dirty="0">
                <a:solidFill>
                  <a:schemeClr val="bg1"/>
                </a:solidFill>
                <a:latin typeface="+mn-lt"/>
              </a:rPr>
              <a:t>Tides cause the estuary’s currents to switch direction about every six hours. The photo shows a navigation buoy off Poughkeepsie. The eddies streaming to the left of the buoy indicate the current is moving in from the ocean. An animated red arrow highlights this flow, called a flood current. </a:t>
            </a:r>
            <a:r>
              <a:rPr lang="en-US" altLang="en-US" sz="1200" b="1" baseline="0" dirty="0">
                <a:solidFill>
                  <a:schemeClr val="bg1"/>
                </a:solidFill>
                <a:latin typeface="+mn-lt"/>
              </a:rPr>
              <a:t>CLICK</a:t>
            </a:r>
            <a:r>
              <a:rPr lang="en-US" altLang="en-US" sz="1200" b="0" baseline="0" dirty="0">
                <a:solidFill>
                  <a:schemeClr val="bg1"/>
                </a:solidFill>
                <a:latin typeface="+mn-lt"/>
              </a:rPr>
              <a:t> to see the same buoy with eddies streaming to the right in a current moving towards the ocean. Another red arrow highlights this flow, called an ebb current. Indigenous people living along the estuary had a number of names for this waterway, one of which was </a:t>
            </a:r>
            <a:r>
              <a:rPr lang="en-US" altLang="en-US" sz="1200" b="0" i="1" baseline="0" dirty="0" err="1">
                <a:solidFill>
                  <a:schemeClr val="bg1"/>
                </a:solidFill>
                <a:latin typeface="+mn-lt"/>
              </a:rPr>
              <a:t>Mahicantuck</a:t>
            </a:r>
            <a:r>
              <a:rPr lang="en-US" altLang="en-US" sz="1200" b="0" baseline="0" dirty="0">
                <a:solidFill>
                  <a:schemeClr val="bg1"/>
                </a:solidFill>
                <a:latin typeface="+mn-lt"/>
              </a:rPr>
              <a:t> (spelled in various ways). Loosely translated, it means “great water in constant motion” or “river that  flows both ways.”</a:t>
            </a: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19</a:t>
            </a:fld>
            <a:endParaRPr lang="en-US"/>
          </a:p>
        </p:txBody>
      </p:sp>
    </p:spTree>
    <p:extLst>
      <p:ext uri="{BB962C8B-B14F-4D97-AF65-F5344CB8AC3E}">
        <p14:creationId xmlns:p14="http://schemas.microsoft.com/office/powerpoint/2010/main" val="208814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a:t>
            </a:r>
            <a:r>
              <a:rPr lang="en-US" baseline="0" dirty="0"/>
              <a:t> slide. </a:t>
            </a:r>
            <a:r>
              <a:rPr lang="en-US" b="1" baseline="0" dirty="0"/>
              <a:t>CLICK 4X IN SUCCESSION </a:t>
            </a:r>
            <a:r>
              <a:rPr lang="en-US" baseline="0" dirty="0"/>
              <a:t>to show following images, all depicting the Hudson at Poughkeepsie: pair of photos showing high &amp; low tide; nautical chart showing depths; graph showing high &amp; low tides; photo of seining. Phenomena shown will be covered later in the PowerPoint.</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a:t>
            </a:fld>
            <a:endParaRPr lang="en-US"/>
          </a:p>
        </p:txBody>
      </p:sp>
    </p:spTree>
    <p:extLst>
      <p:ext uri="{BB962C8B-B14F-4D97-AF65-F5344CB8AC3E}">
        <p14:creationId xmlns:p14="http://schemas.microsoft.com/office/powerpoint/2010/main" val="348948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Tidal currents stir up mud from the </a:t>
            </a:r>
            <a:r>
              <a:rPr lang="en-US" sz="1200" b="0" baseline="0" dirty="0">
                <a:solidFill>
                  <a:prstClr val="white"/>
                </a:solidFill>
                <a:latin typeface="+mn-lt"/>
              </a:rPr>
              <a:t>bottom</a:t>
            </a:r>
            <a:r>
              <a:rPr lang="en-US" sz="1200" b="0" dirty="0">
                <a:solidFill>
                  <a:prstClr val="white"/>
                </a:solidFill>
                <a:latin typeface="+mn-lt"/>
              </a:rPr>
              <a:t>, contributing to turbidity in the estuary.  While turbidity</a:t>
            </a:r>
            <a:r>
              <a:rPr lang="en-US" sz="1200" b="0" baseline="0" dirty="0">
                <a:solidFill>
                  <a:prstClr val="white"/>
                </a:solidFill>
                <a:latin typeface="+mn-lt"/>
              </a:rPr>
              <a:t> is sometimes simply defined as the muddiness of the water, p</a:t>
            </a:r>
            <a:r>
              <a:rPr lang="en-US" sz="1200" b="0" dirty="0">
                <a:solidFill>
                  <a:prstClr val="white"/>
                </a:solidFill>
                <a:latin typeface="+mn-lt"/>
              </a:rPr>
              <a:t>lankton</a:t>
            </a:r>
            <a:r>
              <a:rPr lang="en-US" sz="1200" b="0" baseline="0" dirty="0">
                <a:solidFill>
                  <a:prstClr val="white"/>
                </a:solidFill>
                <a:latin typeface="+mn-lt"/>
              </a:rPr>
              <a:t> and small particles of decaying organic matter also contribute to turbidity. </a:t>
            </a:r>
            <a:endParaRPr lang="en-US" sz="1200" b="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20</a:t>
            </a:fld>
            <a:endParaRPr lang="en-US"/>
          </a:p>
        </p:txBody>
      </p:sp>
    </p:spTree>
    <p:extLst>
      <p:ext uri="{BB962C8B-B14F-4D97-AF65-F5344CB8AC3E}">
        <p14:creationId xmlns:p14="http://schemas.microsoft.com/office/powerpoint/2010/main" val="194606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The stronger the tidal currents, the more mud they stir up, increasing turbidity. This</a:t>
            </a:r>
            <a:r>
              <a:rPr lang="en-US" sz="1200" b="0" baseline="0" dirty="0">
                <a:solidFill>
                  <a:prstClr val="white"/>
                </a:solidFill>
                <a:latin typeface="+mn-lt"/>
              </a:rPr>
              <a:t> HRECOS graph from Albany from 8/26/23 to 9/8/23 plots water velocities (in orange) in feet per second vs turbidity (in blue). Velocity values below zero indicate an ebb current; values above zero indicate a flood current. </a:t>
            </a:r>
            <a:r>
              <a:rPr lang="en-US" sz="1200" b="1" baseline="0" dirty="0">
                <a:solidFill>
                  <a:prstClr val="white"/>
                </a:solidFill>
                <a:latin typeface="+mn-lt"/>
              </a:rPr>
              <a:t>CLICK</a:t>
            </a:r>
            <a:r>
              <a:rPr lang="en-US" sz="1200" b="0" baseline="0" dirty="0">
                <a:solidFill>
                  <a:prstClr val="white"/>
                </a:solidFill>
                <a:latin typeface="+mn-lt"/>
              </a:rPr>
              <a:t> to reveal three red arrows in succession; they highlight the range of current velocities over the time period, with the swiftest currents occurring around 8/31-9/2. </a:t>
            </a:r>
            <a:r>
              <a:rPr lang="en-US" sz="1200" b="1" baseline="0" dirty="0">
                <a:solidFill>
                  <a:prstClr val="white"/>
                </a:solidFill>
                <a:latin typeface="+mn-lt"/>
              </a:rPr>
              <a:t>CLICK </a:t>
            </a:r>
            <a:r>
              <a:rPr lang="en-US" sz="1200" b="0" baseline="0" dirty="0">
                <a:solidFill>
                  <a:prstClr val="white"/>
                </a:solidFill>
                <a:latin typeface="+mn-lt"/>
              </a:rPr>
              <a:t>again to show a green plot highlighting an increase in turbidity around the time of the greatest current velocities. Note: HRECOS reports turbidity in </a:t>
            </a:r>
            <a:r>
              <a:rPr lang="en-US" sz="1200" b="0" baseline="0" dirty="0" err="1">
                <a:solidFill>
                  <a:prstClr val="white"/>
                </a:solidFill>
                <a:latin typeface="+mn-lt"/>
              </a:rPr>
              <a:t>Formazin</a:t>
            </a:r>
            <a:r>
              <a:rPr lang="en-US" sz="1200" b="0" baseline="0" dirty="0">
                <a:solidFill>
                  <a:prstClr val="white"/>
                </a:solidFill>
                <a:latin typeface="+mn-lt"/>
              </a:rPr>
              <a:t> </a:t>
            </a:r>
            <a:r>
              <a:rPr lang="en-US" sz="1200" b="0" baseline="0" dirty="0" err="1">
                <a:solidFill>
                  <a:prstClr val="white"/>
                </a:solidFill>
                <a:latin typeface="+mn-lt"/>
              </a:rPr>
              <a:t>Nephelometric</a:t>
            </a:r>
            <a:r>
              <a:rPr lang="en-US" sz="1200" b="0" baseline="0" dirty="0">
                <a:solidFill>
                  <a:prstClr val="white"/>
                </a:solidFill>
                <a:latin typeface="+mn-lt"/>
              </a:rPr>
              <a:t> Units (FNU), which measure the degree to which light is scattered by particles suspended in a liquid. These are not directly comparable to the readings in centimeters obtained by using a </a:t>
            </a:r>
            <a:r>
              <a:rPr lang="en-US" sz="1200" b="0" baseline="0" dirty="0" err="1">
                <a:solidFill>
                  <a:prstClr val="white"/>
                </a:solidFill>
                <a:latin typeface="+mn-lt"/>
              </a:rPr>
              <a:t>secchi</a:t>
            </a:r>
            <a:r>
              <a:rPr lang="en-US" sz="1200" b="0" baseline="0" dirty="0">
                <a:solidFill>
                  <a:prstClr val="white"/>
                </a:solidFill>
                <a:latin typeface="+mn-lt"/>
              </a:rPr>
              <a:t> disc or turbidity tube.</a:t>
            </a: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21</a:t>
            </a:fld>
            <a:endParaRPr lang="en-US"/>
          </a:p>
        </p:txBody>
      </p:sp>
    </p:spTree>
    <p:extLst>
      <p:ext uri="{BB962C8B-B14F-4D97-AF65-F5344CB8AC3E}">
        <p14:creationId xmlns:p14="http://schemas.microsoft.com/office/powerpoint/2010/main" val="13589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prstClr val="white"/>
                </a:solidFill>
                <a:latin typeface="+mn-lt"/>
              </a:rPr>
              <a:t>Tributaries carry sediment from the watershed into the Hudson, especially after heavy rains. The photo shows Cohoes</a:t>
            </a:r>
            <a:r>
              <a:rPr lang="en-US" sz="1200" b="0" baseline="0" dirty="0">
                <a:solidFill>
                  <a:prstClr val="white"/>
                </a:solidFill>
                <a:latin typeface="+mn-lt"/>
              </a:rPr>
              <a:t> Falls on the Mohawk River, the Hudson’s largest tributary. </a:t>
            </a:r>
            <a:r>
              <a:rPr lang="en-US" sz="1200" b="1" baseline="0" dirty="0">
                <a:solidFill>
                  <a:prstClr val="white"/>
                </a:solidFill>
                <a:latin typeface="+mn-lt"/>
              </a:rPr>
              <a:t>CLICK</a:t>
            </a:r>
            <a:r>
              <a:rPr lang="en-US" sz="1200" b="0" baseline="0" dirty="0">
                <a:solidFill>
                  <a:prstClr val="white"/>
                </a:solidFill>
                <a:latin typeface="+mn-lt"/>
              </a:rPr>
              <a:t> to see Cohoes Falls swollen and muddy with runoff immediately after Tropical Storm Irene. </a:t>
            </a:r>
            <a:r>
              <a:rPr lang="en-US" sz="1200" b="1" baseline="0" dirty="0">
                <a:solidFill>
                  <a:prstClr val="white"/>
                </a:solidFill>
                <a:latin typeface="+mn-lt"/>
              </a:rPr>
              <a:t>CLICK</a:t>
            </a:r>
            <a:r>
              <a:rPr lang="en-US" sz="1200" b="0" baseline="0" dirty="0">
                <a:solidFill>
                  <a:prstClr val="white"/>
                </a:solidFill>
                <a:latin typeface="+mn-lt"/>
              </a:rPr>
              <a:t> to show HRECOS graph at Albany during and after Irene. It plots precipitation (in orange) and turbidity (in blue) and shows turbidity, mainly from the Mohawk, arriving in Albany in the days following the storm. </a:t>
            </a: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22</a:t>
            </a:fld>
            <a:endParaRPr lang="en-US"/>
          </a:p>
        </p:txBody>
      </p:sp>
    </p:spTree>
    <p:extLst>
      <p:ext uri="{BB962C8B-B14F-4D97-AF65-F5344CB8AC3E}">
        <p14:creationId xmlns:p14="http://schemas.microsoft.com/office/powerpoint/2010/main" val="245326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prstClr val="white"/>
                </a:solidFill>
                <a:latin typeface="+mn-lt"/>
              </a:rPr>
              <a:t>Turbidity, temperature, and living organisms all influence the amount of oxygen dissolved in water.</a:t>
            </a:r>
            <a:r>
              <a:rPr lang="en-US" sz="1200" b="1" dirty="0">
                <a:solidFill>
                  <a:prstClr val="white"/>
                </a:solidFill>
                <a:latin typeface="+mn-lt"/>
                <a:ea typeface="+mn-ea"/>
                <a:cs typeface="+mn-cs"/>
              </a:rPr>
              <a:t> CLICK </a:t>
            </a:r>
            <a:r>
              <a:rPr lang="en-US" sz="1200" b="0" dirty="0">
                <a:solidFill>
                  <a:schemeClr val="bg1"/>
                </a:solidFill>
              </a:rPr>
              <a:t>Let’s start with temperature. This</a:t>
            </a:r>
            <a:r>
              <a:rPr lang="en-US" sz="1200" b="0" baseline="0" dirty="0">
                <a:solidFill>
                  <a:schemeClr val="bg1"/>
                </a:solidFill>
              </a:rPr>
              <a:t> HRECOS graph plots dissolved oxygen concentration (in blue) and water temperature (in red) over the year 2020 at Norrie Point. </a:t>
            </a:r>
            <a:r>
              <a:rPr lang="en-US" sz="1200" b="0" dirty="0">
                <a:solidFill>
                  <a:schemeClr val="bg1"/>
                </a:solidFill>
              </a:rPr>
              <a:t>How do rising and falling water temperatures influence dissolved oxygen concentrations? </a:t>
            </a:r>
            <a:r>
              <a:rPr lang="en-US" sz="1200" b="1" dirty="0">
                <a:solidFill>
                  <a:schemeClr val="bg1"/>
                </a:solidFill>
              </a:rPr>
              <a:t>CLICK</a:t>
            </a:r>
            <a:r>
              <a:rPr lang="en-US" sz="1200" b="0" dirty="0">
                <a:solidFill>
                  <a:schemeClr val="bg1"/>
                </a:solidFill>
              </a:rPr>
              <a:t> As temperature goes up, dissolved oxygen</a:t>
            </a:r>
            <a:r>
              <a:rPr lang="en-US" sz="1200" b="0" baseline="0" dirty="0">
                <a:solidFill>
                  <a:schemeClr val="bg1"/>
                </a:solidFill>
              </a:rPr>
              <a:t> levels drop, an example of an inverse relationship. Cold water can hold more dissolved oxygen than warm water.</a:t>
            </a:r>
            <a:endParaRPr lang="en-US" sz="1200" b="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23</a:t>
            </a:fld>
            <a:endParaRPr lang="en-US"/>
          </a:p>
        </p:txBody>
      </p:sp>
    </p:spTree>
    <p:extLst>
      <p:ext uri="{BB962C8B-B14F-4D97-AF65-F5344CB8AC3E}">
        <p14:creationId xmlns:p14="http://schemas.microsoft.com/office/powerpoint/2010/main" val="2463055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Plants and animals influence dissolved oxygen levels.</a:t>
            </a:r>
            <a:r>
              <a:rPr lang="en-US" sz="1200" b="0" dirty="0">
                <a:solidFill>
                  <a:schemeClr val="bg1"/>
                </a:solidFill>
              </a:rPr>
              <a:t> </a:t>
            </a:r>
            <a:r>
              <a:rPr lang="en-US" sz="1200" b="1" i="1" dirty="0">
                <a:solidFill>
                  <a:schemeClr val="bg1"/>
                </a:solidFill>
              </a:rPr>
              <a:t>Ask students</a:t>
            </a:r>
            <a:r>
              <a:rPr lang="en-US" sz="1200" b="1" i="1" baseline="0" dirty="0">
                <a:solidFill>
                  <a:schemeClr val="bg1"/>
                </a:solidFill>
              </a:rPr>
              <a:t> </a:t>
            </a:r>
            <a:r>
              <a:rPr lang="en-US" sz="1200" b="0" baseline="0" dirty="0">
                <a:solidFill>
                  <a:schemeClr val="bg1"/>
                </a:solidFill>
              </a:rPr>
              <a:t>to describe the pattern shown in t</a:t>
            </a:r>
            <a:r>
              <a:rPr lang="en-US" sz="1200" b="0" dirty="0">
                <a:solidFill>
                  <a:schemeClr val="bg1"/>
                </a:solidFill>
              </a:rPr>
              <a:t>his HRECOS graph of dissolved oxygen concentrations</a:t>
            </a:r>
            <a:r>
              <a:rPr lang="en-US" sz="1200" b="0" baseline="0" dirty="0">
                <a:solidFill>
                  <a:schemeClr val="bg1"/>
                </a:solidFill>
              </a:rPr>
              <a:t> </a:t>
            </a:r>
            <a:r>
              <a:rPr lang="en-US" sz="1200" b="0" dirty="0">
                <a:solidFill>
                  <a:schemeClr val="bg1"/>
                </a:solidFill>
              </a:rPr>
              <a:t>from 9/5/23 through</a:t>
            </a:r>
            <a:r>
              <a:rPr lang="en-US" sz="1200" b="0" baseline="0" dirty="0">
                <a:solidFill>
                  <a:schemeClr val="bg1"/>
                </a:solidFill>
              </a:rPr>
              <a:t> 9/7/23 at </a:t>
            </a:r>
            <a:r>
              <a:rPr lang="en-US" sz="1200" b="0" baseline="0" dirty="0" err="1">
                <a:solidFill>
                  <a:schemeClr val="bg1"/>
                </a:solidFill>
              </a:rPr>
              <a:t>Schodack</a:t>
            </a:r>
            <a:r>
              <a:rPr lang="en-US" sz="1200" b="0" baseline="0" dirty="0">
                <a:solidFill>
                  <a:schemeClr val="bg1"/>
                </a:solidFill>
              </a:rPr>
              <a:t> Landing. They peak in the afternoon and are lowest around dawn. </a:t>
            </a:r>
            <a:r>
              <a:rPr lang="en-US" sz="1200" b="1" baseline="0" dirty="0">
                <a:solidFill>
                  <a:schemeClr val="bg1"/>
                </a:solidFill>
              </a:rPr>
              <a:t>CLICK </a:t>
            </a:r>
            <a:r>
              <a:rPr lang="en-US" sz="1200" b="0" dirty="0">
                <a:solidFill>
                  <a:schemeClr val="bg1"/>
                </a:solidFill>
              </a:rPr>
              <a:t>How might living organisms cause dissolved oxygen concentrations to rise and fall in this pattern</a:t>
            </a:r>
            <a:r>
              <a:rPr lang="en-US" sz="1200" b="0" baseline="0" dirty="0">
                <a:solidFill>
                  <a:schemeClr val="bg1"/>
                </a:solidFill>
              </a:rPr>
              <a:t> </a:t>
            </a:r>
            <a:r>
              <a:rPr lang="en-US" sz="1200" b="0" dirty="0">
                <a:solidFill>
                  <a:schemeClr val="bg1"/>
                </a:solidFill>
              </a:rPr>
              <a:t>every 24 hours? Students</a:t>
            </a:r>
            <a:r>
              <a:rPr lang="en-US" sz="1200" b="0" baseline="0" dirty="0">
                <a:solidFill>
                  <a:schemeClr val="bg1"/>
                </a:solidFill>
              </a:rPr>
              <a:t> may identify photosynthesis as the cause.  To reinforce the point or provide a hint if needed, </a:t>
            </a:r>
            <a:r>
              <a:rPr lang="en-US" sz="1200" b="1" baseline="0" dirty="0">
                <a:solidFill>
                  <a:schemeClr val="bg1"/>
                </a:solidFill>
              </a:rPr>
              <a:t>CLICK</a:t>
            </a:r>
            <a:r>
              <a:rPr lang="en-US" sz="1200" b="0" baseline="0" dirty="0">
                <a:solidFill>
                  <a:schemeClr val="bg1"/>
                </a:solidFill>
              </a:rPr>
              <a:t> to</a:t>
            </a:r>
            <a:r>
              <a:rPr lang="en-US" sz="1200" b="0" dirty="0">
                <a:solidFill>
                  <a:schemeClr val="bg1"/>
                </a:solidFill>
              </a:rPr>
              <a:t> add a plot of sunlight (photosynthetically</a:t>
            </a:r>
            <a:r>
              <a:rPr lang="en-US" sz="1200" b="0" baseline="0" dirty="0">
                <a:solidFill>
                  <a:schemeClr val="bg1"/>
                </a:solidFill>
              </a:rPr>
              <a:t> active radiation) </a:t>
            </a:r>
            <a:r>
              <a:rPr lang="en-US" sz="1200" b="0" dirty="0">
                <a:solidFill>
                  <a:schemeClr val="bg1"/>
                </a:solidFill>
              </a:rPr>
              <a:t>to the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prstClr val="white"/>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24</a:t>
            </a:fld>
            <a:endParaRPr lang="en-US"/>
          </a:p>
        </p:txBody>
      </p:sp>
    </p:spTree>
    <p:extLst>
      <p:ext uri="{BB962C8B-B14F-4D97-AF65-F5344CB8AC3E}">
        <p14:creationId xmlns:p14="http://schemas.microsoft.com/office/powerpoint/2010/main" val="3577457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During the day, sunlight drives photosynthesis by plants and phytoplankton, and dissolved oxygen</a:t>
            </a:r>
            <a:r>
              <a:rPr lang="en-US" sz="1200" b="0" baseline="0" dirty="0">
                <a:solidFill>
                  <a:prstClr val="white"/>
                </a:solidFill>
                <a:latin typeface="+mn-lt"/>
              </a:rPr>
              <a:t> levels rise</a:t>
            </a:r>
            <a:r>
              <a:rPr lang="en-US" sz="1200" b="0" dirty="0">
                <a:solidFill>
                  <a:prstClr val="white"/>
                </a:solidFill>
                <a:latin typeface="+mn-lt"/>
              </a:rPr>
              <a:t>. The photo</a:t>
            </a:r>
            <a:r>
              <a:rPr lang="en-US" sz="1200" b="0" baseline="0" dirty="0">
                <a:solidFill>
                  <a:prstClr val="white"/>
                </a:solidFill>
                <a:latin typeface="+mn-lt"/>
              </a:rPr>
              <a:t> shows sunlight illuminating bed of submerged plants (water celery). </a:t>
            </a:r>
            <a:r>
              <a:rPr lang="en-US" sz="1200" b="1" baseline="0" dirty="0">
                <a:solidFill>
                  <a:prstClr val="white"/>
                </a:solidFill>
                <a:latin typeface="+mn-lt"/>
              </a:rPr>
              <a:t>CLICK</a:t>
            </a:r>
            <a:r>
              <a:rPr lang="en-US" sz="1200" b="0" baseline="0" dirty="0">
                <a:solidFill>
                  <a:prstClr val="white"/>
                </a:solidFill>
                <a:latin typeface="+mn-lt"/>
              </a:rPr>
              <a:t> again to darken image and make the point that w</a:t>
            </a:r>
            <a:r>
              <a:rPr lang="en-US" sz="1200" b="0" dirty="0">
                <a:solidFill>
                  <a:prstClr val="white"/>
                </a:solidFill>
                <a:latin typeface="+mn-lt"/>
              </a:rPr>
              <a:t>hen it’s dark, respiration by living organisms causes</a:t>
            </a:r>
            <a:r>
              <a:rPr lang="en-US" sz="1200" b="0" baseline="0" dirty="0">
                <a:solidFill>
                  <a:prstClr val="white"/>
                </a:solidFill>
                <a:latin typeface="+mn-lt"/>
              </a:rPr>
              <a:t> dissolved </a:t>
            </a:r>
            <a:r>
              <a:rPr lang="en-US" sz="1200" b="0" dirty="0">
                <a:solidFill>
                  <a:prstClr val="white"/>
                </a:solidFill>
                <a:latin typeface="+mn-lt"/>
              </a:rPr>
              <a:t>oxygen levels</a:t>
            </a:r>
            <a:r>
              <a:rPr lang="en-US" sz="1200" b="0" baseline="0" dirty="0">
                <a:solidFill>
                  <a:prstClr val="white"/>
                </a:solidFill>
                <a:latin typeface="+mn-lt"/>
              </a:rPr>
              <a:t> fall.</a:t>
            </a:r>
            <a:r>
              <a:rPr lang="en-US" sz="1200" b="1" dirty="0">
                <a:solidFill>
                  <a:prstClr val="white"/>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white"/>
              </a:solidFill>
              <a:latin typeface="+mn-lt"/>
            </a:endParaRPr>
          </a:p>
          <a:p>
            <a:r>
              <a:rPr lang="en-US" dirty="0"/>
              <a:t> </a:t>
            </a:r>
          </a:p>
        </p:txBody>
      </p:sp>
      <p:sp>
        <p:nvSpPr>
          <p:cNvPr id="4" name="Slide Number Placeholder 3"/>
          <p:cNvSpPr>
            <a:spLocks noGrp="1"/>
          </p:cNvSpPr>
          <p:nvPr>
            <p:ph type="sldNum" sz="quarter" idx="10"/>
          </p:nvPr>
        </p:nvSpPr>
        <p:spPr/>
        <p:txBody>
          <a:bodyPr/>
          <a:lstStyle/>
          <a:p>
            <a:fld id="{FC35A3A5-519C-4FBD-9933-E06EE9B07A30}" type="slidenum">
              <a:rPr lang="en-US" smtClean="0"/>
              <a:t>25</a:t>
            </a:fld>
            <a:endParaRPr lang="en-US"/>
          </a:p>
        </p:txBody>
      </p:sp>
    </p:spTree>
    <p:extLst>
      <p:ext uri="{BB962C8B-B14F-4D97-AF65-F5344CB8AC3E}">
        <p14:creationId xmlns:p14="http://schemas.microsoft.com/office/powerpoint/2010/main" val="2166554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The HRECOS graph from 9/9/23 through</a:t>
            </a:r>
            <a:r>
              <a:rPr lang="en-US" sz="1200" b="0" baseline="0" dirty="0">
                <a:solidFill>
                  <a:prstClr val="white"/>
                </a:solidFill>
                <a:latin typeface="+mn-lt"/>
              </a:rPr>
              <a:t> 9/10/23 at </a:t>
            </a:r>
            <a:r>
              <a:rPr lang="en-US" sz="1200" b="0" baseline="0" dirty="0" err="1">
                <a:solidFill>
                  <a:prstClr val="white"/>
                </a:solidFill>
                <a:latin typeface="+mn-lt"/>
              </a:rPr>
              <a:t>Schodack</a:t>
            </a:r>
            <a:r>
              <a:rPr lang="en-US" sz="1200" b="0" baseline="0" dirty="0">
                <a:solidFill>
                  <a:prstClr val="white"/>
                </a:solidFill>
                <a:latin typeface="+mn-lt"/>
              </a:rPr>
              <a:t> Landing shows a sharp peak in turbidity starting 9/9. </a:t>
            </a:r>
            <a:r>
              <a:rPr lang="en-US" sz="1200" b="1" i="1" baseline="0" dirty="0">
                <a:solidFill>
                  <a:prstClr val="white"/>
                </a:solidFill>
                <a:latin typeface="+mn-lt"/>
              </a:rPr>
              <a:t>Ask students </a:t>
            </a:r>
            <a:r>
              <a:rPr lang="en-US" sz="1200" b="0" baseline="0" dirty="0">
                <a:solidFill>
                  <a:prstClr val="white"/>
                </a:solidFill>
                <a:latin typeface="+mn-lt"/>
              </a:rPr>
              <a:t>to predict what will happen to dissolved oxygen levels as a result of that increase and explain their prediction. </a:t>
            </a:r>
            <a:r>
              <a:rPr lang="en-US" sz="1200" b="1" baseline="0" dirty="0">
                <a:solidFill>
                  <a:prstClr val="white"/>
                </a:solidFill>
                <a:latin typeface="+mn-lt"/>
              </a:rPr>
              <a:t>CLICK</a:t>
            </a:r>
            <a:r>
              <a:rPr lang="en-US" sz="1200" b="0" baseline="0" dirty="0">
                <a:solidFill>
                  <a:prstClr val="white"/>
                </a:solidFill>
                <a:latin typeface="+mn-lt"/>
              </a:rPr>
              <a:t> to add a plot of dissolved oxygen saturation (saturation is a measure of the actual dissolved oxygen concentration as a percentage of what it theoretically should be at the observed water temperature).  The accompanying photo shows turbidity increasing in the river. </a:t>
            </a:r>
            <a:r>
              <a:rPr lang="en-US" sz="1200" b="1" baseline="0" dirty="0">
                <a:solidFill>
                  <a:prstClr val="white"/>
                </a:solidFill>
                <a:latin typeface="+mn-lt"/>
              </a:rPr>
              <a:t>CLICK</a:t>
            </a:r>
            <a:r>
              <a:rPr lang="en-US" sz="1200" b="0" baseline="0" dirty="0">
                <a:solidFill>
                  <a:prstClr val="white"/>
                </a:solidFill>
                <a:latin typeface="+mn-lt"/>
              </a:rPr>
              <a:t> </a:t>
            </a:r>
            <a:r>
              <a:rPr lang="en-US" sz="1200" b="0" dirty="0">
                <a:solidFill>
                  <a:schemeClr val="bg1"/>
                </a:solidFill>
              </a:rPr>
              <a:t>Mud blocks sunlight, limiting photosynthesis.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white"/>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26</a:t>
            </a:fld>
            <a:endParaRPr lang="en-US"/>
          </a:p>
        </p:txBody>
      </p:sp>
    </p:spTree>
    <p:extLst>
      <p:ext uri="{BB962C8B-B14F-4D97-AF65-F5344CB8AC3E}">
        <p14:creationId xmlns:p14="http://schemas.microsoft.com/office/powerpoint/2010/main" val="889713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Are conditions in the Hudson estuary changing over time – perhaps due to climate change? This graph of water temperature at Poughkeepsie</a:t>
            </a:r>
            <a:r>
              <a:rPr lang="en-US" sz="1200" b="0" baseline="0" dirty="0">
                <a:solidFill>
                  <a:prstClr val="white"/>
                </a:solidFill>
                <a:latin typeface="+mn-lt"/>
              </a:rPr>
              <a:t> gives part of the answer. </a:t>
            </a:r>
            <a:r>
              <a:rPr lang="en-US" sz="1200" b="1" baseline="0" dirty="0">
                <a:solidFill>
                  <a:prstClr val="white"/>
                </a:solidFill>
                <a:latin typeface="+mn-lt"/>
              </a:rPr>
              <a:t>CLICK</a:t>
            </a:r>
            <a:r>
              <a:rPr lang="en-US" sz="1200" b="0" baseline="0" dirty="0">
                <a:solidFill>
                  <a:prstClr val="white"/>
                </a:solidFill>
                <a:latin typeface="+mn-lt"/>
              </a:rPr>
              <a:t> Yes, the estuary is warming due to climate change.</a:t>
            </a: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27</a:t>
            </a:fld>
            <a:endParaRPr lang="en-US"/>
          </a:p>
        </p:txBody>
      </p:sp>
    </p:spTree>
    <p:extLst>
      <p:ext uri="{BB962C8B-B14F-4D97-AF65-F5344CB8AC3E}">
        <p14:creationId xmlns:p14="http://schemas.microsoft.com/office/powerpoint/2010/main" val="1762967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Warming water temperatures are having an impact on</a:t>
            </a:r>
            <a:r>
              <a:rPr lang="en-US" baseline="0" dirty="0"/>
              <a:t> life in the river. This graph of the index of abundance for the Atlantic tomcod provides some evidence. </a:t>
            </a:r>
            <a:r>
              <a:rPr lang="en-US" b="1" i="1" baseline="0" dirty="0"/>
              <a:t>Ask students </a:t>
            </a:r>
            <a:r>
              <a:rPr lang="en-US" baseline="0" dirty="0"/>
              <a:t>what the graph says about tomcod numbers. While increasing water temperatures may not be the only reason for the decline shown in the graph, the tomcod is a cold-water fish. The Hudson is the southernmost river in which tomcod spawn, laying their eggs in winter, often under ice. It  may become impossible for them to survive in the warming Hudson.</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28</a:t>
            </a:fld>
            <a:endParaRPr lang="en-US"/>
          </a:p>
        </p:txBody>
      </p:sp>
    </p:spTree>
    <p:extLst>
      <p:ext uri="{BB962C8B-B14F-4D97-AF65-F5344CB8AC3E}">
        <p14:creationId xmlns:p14="http://schemas.microsoft.com/office/powerpoint/2010/main" val="239434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Has climate change influenced water levels in the Hudson estuary? This National Oceanic and Atmospheric</a:t>
            </a:r>
            <a:r>
              <a:rPr lang="en-US" sz="1200" b="0" baseline="0" dirty="0">
                <a:solidFill>
                  <a:prstClr val="white"/>
                </a:solidFill>
                <a:latin typeface="+mn-lt"/>
              </a:rPr>
              <a:t> Administration (NOAA) </a:t>
            </a:r>
            <a:r>
              <a:rPr lang="en-US" sz="1200" b="0" dirty="0">
                <a:solidFill>
                  <a:prstClr val="white"/>
                </a:solidFill>
                <a:latin typeface="+mn-lt"/>
              </a:rPr>
              <a:t>graph has two plots of water</a:t>
            </a:r>
            <a:r>
              <a:rPr lang="en-US" sz="1200" b="0" baseline="0" dirty="0">
                <a:solidFill>
                  <a:prstClr val="white"/>
                </a:solidFill>
                <a:latin typeface="+mn-lt"/>
              </a:rPr>
              <a:t> levels at the Battery from 10/28/12 through 10/31/12. The blue plot shows predicted water levels based on the relative positions of the earth. Moon, and sun – the main factors driving tides. The green plot shows the actual water levels during that period, including a dramatic peak on </a:t>
            </a:r>
            <a:r>
              <a:rPr lang="en-US" sz="1200" b="0" dirty="0">
                <a:solidFill>
                  <a:srgbClr val="FFFFFF"/>
                </a:solidFill>
              </a:rPr>
              <a:t>10/29/2012</a:t>
            </a:r>
            <a:r>
              <a:rPr lang="en-US" sz="1200" b="0" baseline="0" dirty="0">
                <a:solidFill>
                  <a:prstClr val="white"/>
                </a:solidFill>
                <a:latin typeface="+mn-lt"/>
              </a:rPr>
              <a:t>. </a:t>
            </a:r>
            <a:r>
              <a:rPr lang="en-US" sz="1200" b="0" dirty="0">
                <a:solidFill>
                  <a:srgbClr val="FFFFFF"/>
                </a:solidFill>
              </a:rPr>
              <a:t>What might have caused this peak?</a:t>
            </a:r>
            <a:r>
              <a:rPr lang="en-US" sz="1200" b="1" dirty="0">
                <a:solidFill>
                  <a:srgbClr val="FFFFFF"/>
                </a:solidFill>
              </a:rPr>
              <a:t> CLICK </a:t>
            </a:r>
            <a:r>
              <a:rPr lang="en-US" sz="1200" b="0" dirty="0">
                <a:solidFill>
                  <a:srgbClr val="FFFFFF"/>
                </a:solidFill>
              </a:rPr>
              <a:t>to see satellite image of Superstorm Sandy. While Tropical Storm Irene cause</a:t>
            </a:r>
            <a:r>
              <a:rPr lang="en-US" sz="1200" b="0" baseline="0" dirty="0">
                <a:solidFill>
                  <a:srgbClr val="FFFFFF"/>
                </a:solidFill>
              </a:rPr>
              <a:t>d water levels to rise over several days due to runoff from heavy rain, Sandy caused a relatively brief peak driven by strong winds. This is called storm surge.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30</a:t>
            </a:fld>
            <a:endParaRPr lang="en-US"/>
          </a:p>
        </p:txBody>
      </p:sp>
    </p:spTree>
    <p:extLst>
      <p:ext uri="{BB962C8B-B14F-4D97-AF65-F5344CB8AC3E}">
        <p14:creationId xmlns:p14="http://schemas.microsoft.com/office/powerpoint/2010/main" val="93499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ONCE </a:t>
            </a:r>
            <a:r>
              <a:rPr lang="en-US" baseline="0" dirty="0"/>
              <a:t>to replace multiple images with single photograph of Mid-Hudson Bridge at Poughkeepsie.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a:t>
            </a:fld>
            <a:endParaRPr lang="en-US"/>
          </a:p>
        </p:txBody>
      </p:sp>
    </p:spTree>
    <p:extLst>
      <p:ext uri="{BB962C8B-B14F-4D97-AF65-F5344CB8AC3E}">
        <p14:creationId xmlns:p14="http://schemas.microsoft.com/office/powerpoint/2010/main" val="3584803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FFFF"/>
                </a:solidFill>
              </a:rPr>
              <a:t>Sandy’s storm surge flooded subway tunnels and parts of lower Manhattan, causing blackouts and – in Queens and Staten Island – loss of lives. </a:t>
            </a:r>
            <a:r>
              <a:rPr lang="en-US" sz="1200" b="1" dirty="0">
                <a:solidFill>
                  <a:srgbClr val="FFFFFF"/>
                </a:solidFill>
              </a:rPr>
              <a:t>CLICK </a:t>
            </a:r>
            <a:r>
              <a:rPr lang="en-US" sz="1200" b="0" dirty="0">
                <a:solidFill>
                  <a:srgbClr val="FFFFFF"/>
                </a:solidFill>
              </a:rPr>
              <a:t>Were there impacts further upriver? How far did the storm surge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31</a:t>
            </a:fld>
            <a:endParaRPr lang="en-US"/>
          </a:p>
        </p:txBody>
      </p:sp>
    </p:spTree>
    <p:extLst>
      <p:ext uri="{BB962C8B-B14F-4D97-AF65-F5344CB8AC3E}">
        <p14:creationId xmlns:p14="http://schemas.microsoft.com/office/powerpoint/2010/main" val="1954029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HRECOS graph</a:t>
            </a:r>
            <a:r>
              <a:rPr lang="en-US" baseline="0" dirty="0"/>
              <a:t> shows water levels at Poughkeepsie (in orange) and Albany (in red) during roughly the same time period. </a:t>
            </a:r>
            <a:r>
              <a:rPr lang="en-US" b="1" i="1" baseline="0" dirty="0"/>
              <a:t>Ask students </a:t>
            </a:r>
            <a:r>
              <a:rPr lang="en-US" baseline="0" dirty="0"/>
              <a:t>Are there storm surge peaks in water level at these locations? </a:t>
            </a:r>
            <a:r>
              <a:rPr lang="en-US" b="1" baseline="0" dirty="0"/>
              <a:t>CLICK</a:t>
            </a:r>
            <a:r>
              <a:rPr lang="en-US" baseline="0" dirty="0"/>
              <a:t> Yes. Sandy’s storm surge rolled up the Hudson.</a:t>
            </a:r>
            <a:r>
              <a:rPr lang="en-US" b="1" baseline="0" dirty="0"/>
              <a:t> CLICK </a:t>
            </a:r>
            <a:r>
              <a:rPr lang="en-US" baseline="0" dirty="0"/>
              <a:t>It toppled these boats at a marina in Stony Point and </a:t>
            </a:r>
            <a:r>
              <a:rPr lang="en-US" b="1" baseline="0" dirty="0"/>
              <a:t>CLICK</a:t>
            </a:r>
            <a:r>
              <a:rPr lang="en-US" baseline="0" dirty="0"/>
              <a:t> flooded businesses in Kingston.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32</a:t>
            </a:fld>
            <a:endParaRPr lang="en-US"/>
          </a:p>
        </p:txBody>
      </p:sp>
    </p:spTree>
    <p:extLst>
      <p:ext uri="{BB962C8B-B14F-4D97-AF65-F5344CB8AC3E}">
        <p14:creationId xmlns:p14="http://schemas.microsoft.com/office/powerpoint/2010/main" val="543013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This NOAA</a:t>
            </a:r>
            <a:r>
              <a:rPr lang="en-US" sz="1200" b="0" baseline="0" dirty="0">
                <a:solidFill>
                  <a:prstClr val="white"/>
                </a:solidFill>
                <a:latin typeface="+mn-lt"/>
              </a:rPr>
              <a:t> graph shows changes in sea level at the Battery in Manhattan since the mid 1800s. </a:t>
            </a:r>
            <a:r>
              <a:rPr lang="en-US" sz="1200" b="0" dirty="0">
                <a:solidFill>
                  <a:prstClr val="white"/>
                </a:solidFill>
                <a:latin typeface="+mn-lt"/>
              </a:rPr>
              <a:t>Climate change has raised sea level in New York Harbor about one foot in the last 100 years. Sea level will rise more, allowing</a:t>
            </a:r>
            <a:r>
              <a:rPr lang="en-US" sz="1200" b="0" baseline="0" dirty="0">
                <a:solidFill>
                  <a:prstClr val="white"/>
                </a:solidFill>
                <a:latin typeface="+mn-lt"/>
              </a:rPr>
              <a:t> f</a:t>
            </a:r>
            <a:r>
              <a:rPr lang="en-US" sz="1200" b="0" dirty="0">
                <a:solidFill>
                  <a:prstClr val="white"/>
                </a:solidFill>
                <a:latin typeface="+mn-lt"/>
              </a:rPr>
              <a:t>uture storms – even those not as strong as Sandy – to cause similar or greater damage. </a:t>
            </a:r>
            <a:r>
              <a:rPr lang="en-US" sz="1200" b="1" dirty="0">
                <a:solidFill>
                  <a:prstClr val="white"/>
                </a:solidFill>
                <a:latin typeface="+mn-lt"/>
              </a:rPr>
              <a:t>CLICK</a:t>
            </a:r>
            <a:r>
              <a:rPr lang="en-US" sz="1200" b="0" dirty="0">
                <a:solidFill>
                  <a:prstClr val="white"/>
                </a:solidFill>
                <a:latin typeface="+mn-lt"/>
              </a:rPr>
              <a:t> Adapting</a:t>
            </a:r>
            <a:r>
              <a:rPr lang="en-US" sz="1200" b="0" baseline="0" dirty="0">
                <a:solidFill>
                  <a:prstClr val="white"/>
                </a:solidFill>
                <a:latin typeface="+mn-lt"/>
              </a:rPr>
              <a:t> to higher water levels – by raising riverfront houses on pilings, for example – will be necessary. </a:t>
            </a:r>
            <a:endParaRPr lang="en-US" sz="1200" b="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33</a:t>
            </a:fld>
            <a:endParaRPr lang="en-US"/>
          </a:p>
        </p:txBody>
      </p:sp>
    </p:spTree>
    <p:extLst>
      <p:ext uri="{BB962C8B-B14F-4D97-AF65-F5344CB8AC3E}">
        <p14:creationId xmlns:p14="http://schemas.microsoft.com/office/powerpoint/2010/main" val="2151725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Addressing</a:t>
            </a:r>
            <a:r>
              <a:rPr lang="en-US" baseline="0" dirty="0"/>
              <a:t> climate change along the Hudson will require </a:t>
            </a:r>
            <a:r>
              <a:rPr lang="en-US" b="1" baseline="0" dirty="0"/>
              <a:t>CLICK</a:t>
            </a:r>
            <a:r>
              <a:rPr lang="en-US" baseline="0" dirty="0"/>
              <a:t> adaptation to impacts already occurring, such as elevating riverside houses in Stony Point on pilings to minimize damage from flooding. Getting at the root causes of climate change </a:t>
            </a:r>
            <a:r>
              <a:rPr lang="en-US" baseline="0"/>
              <a:t>will require </a:t>
            </a:r>
            <a:r>
              <a:rPr lang="en-US" baseline="0" dirty="0"/>
              <a:t>mitigation </a:t>
            </a:r>
            <a:r>
              <a:rPr lang="en-US" b="1" baseline="0" dirty="0"/>
              <a:t>CLICK</a:t>
            </a:r>
            <a:r>
              <a:rPr lang="en-US" baseline="0" dirty="0"/>
              <a:t> here in the Hudson Valley and beyond. Examples include speeding up the changeover to renewable sources of energy and cutting back on the burning of fossil fuels that add to the carbon dioxide buildup responsible for warming the planet. Ou</a:t>
            </a:r>
            <a:r>
              <a:rPr lang="en-US" dirty="0"/>
              <a:t>r actions today can reduce the future impacts of climate change.</a:t>
            </a:r>
          </a:p>
        </p:txBody>
      </p:sp>
      <p:sp>
        <p:nvSpPr>
          <p:cNvPr id="4" name="Slide Number Placeholder 3"/>
          <p:cNvSpPr>
            <a:spLocks noGrp="1"/>
          </p:cNvSpPr>
          <p:nvPr>
            <p:ph type="sldNum" sz="quarter" idx="10"/>
          </p:nvPr>
        </p:nvSpPr>
        <p:spPr/>
        <p:txBody>
          <a:bodyPr/>
          <a:lstStyle/>
          <a:p>
            <a:fld id="{FC35A3A5-519C-4FBD-9933-E06EE9B07A30}" type="slidenum">
              <a:rPr lang="en-US" smtClean="0"/>
              <a:t>34</a:t>
            </a:fld>
            <a:endParaRPr lang="en-US"/>
          </a:p>
        </p:txBody>
      </p:sp>
    </p:spTree>
    <p:extLst>
      <p:ext uri="{BB962C8B-B14F-4D97-AF65-F5344CB8AC3E}">
        <p14:creationId xmlns:p14="http://schemas.microsoft.com/office/powerpoint/2010/main" val="311909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As storms and other climate change related events occur, HRECOS sensors will record and report their impacts on the Hudson.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When showing this</a:t>
            </a:r>
            <a:r>
              <a:rPr lang="en-US" sz="1200" b="0" baseline="0" dirty="0">
                <a:solidFill>
                  <a:prstClr val="white"/>
                </a:solidFill>
                <a:latin typeface="+mn-lt"/>
              </a:rPr>
              <a:t> PowerPoint while connected to the internet, clicking on the URL at the bottom of this slide will link to the actual HRECOS interface, allowing users to create their own graphs. </a:t>
            </a:r>
            <a:endParaRPr lang="en-US" sz="1200" b="0" dirty="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35</a:t>
            </a:fld>
            <a:endParaRPr lang="en-US"/>
          </a:p>
        </p:txBody>
      </p:sp>
    </p:spTree>
    <p:extLst>
      <p:ext uri="{BB962C8B-B14F-4D97-AF65-F5344CB8AC3E}">
        <p14:creationId xmlns:p14="http://schemas.microsoft.com/office/powerpoint/2010/main" val="1774278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 and credits.</a:t>
            </a:r>
          </a:p>
        </p:txBody>
      </p:sp>
      <p:sp>
        <p:nvSpPr>
          <p:cNvPr id="4" name="Slide Number Placeholder 3"/>
          <p:cNvSpPr>
            <a:spLocks noGrp="1"/>
          </p:cNvSpPr>
          <p:nvPr>
            <p:ph type="sldNum" sz="quarter" idx="10"/>
          </p:nvPr>
        </p:nvSpPr>
        <p:spPr/>
        <p:txBody>
          <a:bodyPr/>
          <a:lstStyle/>
          <a:p>
            <a:fld id="{FC35A3A5-519C-4FBD-9933-E06EE9B07A30}" type="slidenum">
              <a:rPr lang="en-US" smtClean="0"/>
              <a:t>36</a:t>
            </a:fld>
            <a:endParaRPr lang="en-US"/>
          </a:p>
        </p:txBody>
      </p:sp>
    </p:spTree>
    <p:extLst>
      <p:ext uri="{BB962C8B-B14F-4D97-AF65-F5344CB8AC3E}">
        <p14:creationId xmlns:p14="http://schemas.microsoft.com/office/powerpoint/2010/main" val="3825722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40A7-9D9D-7949-F310-F01127E10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F68EE-BBD2-47FE-E84C-846DD3A36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5D864-1AF6-276B-A5AB-6B83FEF7E8F1}"/>
              </a:ext>
            </a:extLst>
          </p:cNvPr>
          <p:cNvSpPr>
            <a:spLocks noGrp="1"/>
          </p:cNvSpPr>
          <p:nvPr>
            <p:ph type="body" idx="1"/>
          </p:nvPr>
        </p:nvSpPr>
        <p:spPr/>
        <p:txBody>
          <a:bodyPr/>
          <a:lstStyle/>
          <a:p>
            <a:r>
              <a:rPr lang="en-US" dirty="0"/>
              <a:t>Contact information and credits.</a:t>
            </a:r>
          </a:p>
        </p:txBody>
      </p:sp>
      <p:sp>
        <p:nvSpPr>
          <p:cNvPr id="4" name="Slide Number Placeholder 3">
            <a:extLst>
              <a:ext uri="{FF2B5EF4-FFF2-40B4-BE49-F238E27FC236}">
                <a16:creationId xmlns:a16="http://schemas.microsoft.com/office/drawing/2014/main" id="{D06D0DB9-7D5E-23AA-74E9-7459A13544A4}"/>
              </a:ext>
            </a:extLst>
          </p:cNvPr>
          <p:cNvSpPr>
            <a:spLocks noGrp="1"/>
          </p:cNvSpPr>
          <p:nvPr>
            <p:ph type="sldNum" sz="quarter" idx="10"/>
          </p:nvPr>
        </p:nvSpPr>
        <p:spPr/>
        <p:txBody>
          <a:bodyPr/>
          <a:lstStyle/>
          <a:p>
            <a:fld id="{FC35A3A5-519C-4FBD-9933-E06EE9B07A30}" type="slidenum">
              <a:rPr lang="en-US" smtClean="0"/>
              <a:t>37</a:t>
            </a:fld>
            <a:endParaRPr lang="en-US"/>
          </a:p>
        </p:txBody>
      </p:sp>
    </p:spTree>
    <p:extLst>
      <p:ext uri="{BB962C8B-B14F-4D97-AF65-F5344CB8AC3E}">
        <p14:creationId xmlns:p14="http://schemas.microsoft.com/office/powerpoint/2010/main" val="172295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Hudson River Environmental Conditions</a:t>
            </a:r>
            <a:r>
              <a:rPr lang="en-US" baseline="0" dirty="0"/>
              <a:t> Observing System (</a:t>
            </a:r>
            <a:r>
              <a:rPr lang="en-US" dirty="0"/>
              <a:t>HRECOS) sensor installation at Port of</a:t>
            </a:r>
            <a:r>
              <a:rPr lang="en-US" baseline="0" dirty="0"/>
              <a:t> Albany; map showing location of HRECOS sensor installations.</a:t>
            </a:r>
          </a:p>
          <a:p>
            <a:r>
              <a:rPr lang="en-US" b="1" dirty="0"/>
              <a:t>CLICK</a:t>
            </a:r>
            <a:r>
              <a:rPr lang="en-US" b="1" baseline="0" dirty="0"/>
              <a:t>  </a:t>
            </a:r>
            <a:r>
              <a:rPr lang="en-US" b="0" baseline="0" dirty="0"/>
              <a:t>to show photograph of students viewing HRECOS data on monitor.</a:t>
            </a:r>
            <a:endParaRPr lang="en-US" b="0" dirty="0"/>
          </a:p>
        </p:txBody>
      </p:sp>
      <p:sp>
        <p:nvSpPr>
          <p:cNvPr id="4" name="Slide Number Placeholder 3"/>
          <p:cNvSpPr>
            <a:spLocks noGrp="1"/>
          </p:cNvSpPr>
          <p:nvPr>
            <p:ph type="sldNum" sz="quarter" idx="10"/>
          </p:nvPr>
        </p:nvSpPr>
        <p:spPr/>
        <p:txBody>
          <a:bodyPr/>
          <a:lstStyle/>
          <a:p>
            <a:fld id="{FC35A3A5-519C-4FBD-9933-E06EE9B07A30}" type="slidenum">
              <a:rPr lang="en-US" smtClean="0"/>
              <a:t>4</a:t>
            </a:fld>
            <a:endParaRPr lang="en-US"/>
          </a:p>
        </p:txBody>
      </p:sp>
    </p:spTree>
    <p:extLst>
      <p:ext uri="{BB962C8B-B14F-4D97-AF65-F5344CB8AC3E}">
        <p14:creationId xmlns:p14="http://schemas.microsoft.com/office/powerpoint/2010/main" val="223536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Hudson’s course.</a:t>
            </a:r>
            <a:r>
              <a:rPr lang="en-US" baseline="0" dirty="0"/>
              <a:t> Map shows the Hudson’s watershed. </a:t>
            </a:r>
            <a:r>
              <a:rPr lang="en-US" b="1" dirty="0"/>
              <a:t>CLICK</a:t>
            </a:r>
            <a:r>
              <a:rPr lang="en-US" b="1" baseline="0" dirty="0"/>
              <a:t> </a:t>
            </a:r>
            <a:r>
              <a:rPr lang="en-US" b="0" baseline="0" dirty="0"/>
              <a:t>to show arrow pointing to Lake Tear of the Clouds with accompanying photo, followed by arrow pointing to the Battery at Manhattan’s southern tip, where the Hudson meets the Upper Bay of New York Harbor, with accompanying photo.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5</a:t>
            </a:fld>
            <a:endParaRPr lang="en-US"/>
          </a:p>
        </p:txBody>
      </p:sp>
    </p:spTree>
    <p:extLst>
      <p:ext uri="{BB962C8B-B14F-4D97-AF65-F5344CB8AC3E}">
        <p14:creationId xmlns:p14="http://schemas.microsoft.com/office/powerpoint/2010/main" val="314006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Lake Tear of the Clouds,</a:t>
            </a:r>
            <a:r>
              <a:rPr lang="en-US" baseline="0" dirty="0"/>
              <a:t> accompanied by red star showing its location on the watershed map. “Or is it…” raises question of where the source of the Hudson really is – where does its water come from. </a:t>
            </a:r>
            <a:r>
              <a:rPr lang="en-US" b="1" dirty="0"/>
              <a:t>CLICK</a:t>
            </a:r>
            <a:r>
              <a:rPr lang="en-US" b="1" baseline="0" dirty="0"/>
              <a:t> </a:t>
            </a:r>
            <a:r>
              <a:rPr lang="en-US" b="0" baseline="0" dirty="0"/>
              <a:t>to show photo of Money Brook and star indicating its location; </a:t>
            </a:r>
            <a:r>
              <a:rPr lang="en-US" b="1" dirty="0"/>
              <a:t>CLICK</a:t>
            </a:r>
            <a:r>
              <a:rPr lang="en-US" b="1" baseline="0" dirty="0"/>
              <a:t> </a:t>
            </a:r>
            <a:r>
              <a:rPr lang="en-US" b="0" baseline="0" dirty="0"/>
              <a:t>to show photo of West Kill and star indicating its location; </a:t>
            </a:r>
            <a:r>
              <a:rPr lang="en-US" b="1" dirty="0"/>
              <a:t>CLICK</a:t>
            </a:r>
            <a:r>
              <a:rPr lang="en-US" b="1" baseline="0" dirty="0"/>
              <a:t> </a:t>
            </a:r>
            <a:r>
              <a:rPr lang="en-US" b="0" baseline="0" dirty="0"/>
              <a:t>to show runoff in New </a:t>
            </a:r>
            <a:r>
              <a:rPr lang="en-US" b="0" baseline="0" dirty="0" err="1"/>
              <a:t>Paltz</a:t>
            </a:r>
            <a:r>
              <a:rPr lang="en-US" b="0" baseline="0" dirty="0"/>
              <a:t> and star indicating its location; </a:t>
            </a:r>
            <a:r>
              <a:rPr lang="en-US" b="1" dirty="0"/>
              <a:t>CLICK</a:t>
            </a:r>
            <a:r>
              <a:rPr lang="en-US" b="1" baseline="0" dirty="0"/>
              <a:t> </a:t>
            </a:r>
            <a:r>
              <a:rPr lang="en-US" b="0" baseline="0" dirty="0"/>
              <a:t>to show question “All of the above?” </a:t>
            </a:r>
            <a:r>
              <a:rPr lang="en-US" b="1" dirty="0"/>
              <a:t>CLICK</a:t>
            </a:r>
            <a:r>
              <a:rPr lang="en-US" b="1" baseline="0" dirty="0"/>
              <a:t> </a:t>
            </a:r>
            <a:r>
              <a:rPr lang="en-US" b="0" baseline="0" dirty="0"/>
              <a:t>to bring up definition of watershed, which implies that all of the above are sources of the Hudson.</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6</a:t>
            </a:fld>
            <a:endParaRPr lang="en-US"/>
          </a:p>
        </p:txBody>
      </p:sp>
    </p:spTree>
    <p:extLst>
      <p:ext uri="{BB962C8B-B14F-4D97-AF65-F5344CB8AC3E}">
        <p14:creationId xmlns:p14="http://schemas.microsoft.com/office/powerpoint/2010/main" val="191952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Haverstraw</a:t>
            </a:r>
            <a:r>
              <a:rPr lang="en-US" baseline="0" dirty="0"/>
              <a:t> Bay, the widest part of the Hudson. </a:t>
            </a:r>
            <a:r>
              <a:rPr lang="en-US" b="1" dirty="0"/>
              <a:t>CLICK</a:t>
            </a:r>
            <a:r>
              <a:rPr lang="en-US" b="1" baseline="0" dirty="0"/>
              <a:t> </a:t>
            </a:r>
            <a:r>
              <a:rPr lang="en-US" b="0" baseline="0" dirty="0"/>
              <a:t>to show nautical chart of Haverstraw Bay. </a:t>
            </a:r>
            <a:r>
              <a:rPr lang="en-US" b="1" dirty="0"/>
              <a:t>CLICK</a:t>
            </a:r>
            <a:r>
              <a:rPr lang="en-US" b="1" baseline="0" dirty="0"/>
              <a:t> </a:t>
            </a:r>
            <a:r>
              <a:rPr lang="en-US" b="0" baseline="0" dirty="0"/>
              <a:t>again to show arrow indicating width east to west: 3.5 miles.</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7</a:t>
            </a:fld>
            <a:endParaRPr lang="en-US"/>
          </a:p>
        </p:txBody>
      </p:sp>
    </p:spTree>
    <p:extLst>
      <p:ext uri="{BB962C8B-B14F-4D97-AF65-F5344CB8AC3E}">
        <p14:creationId xmlns:p14="http://schemas.microsoft.com/office/powerpoint/2010/main" val="242013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deep? </a:t>
            </a:r>
            <a:r>
              <a:rPr lang="en-US" b="1" dirty="0"/>
              <a:t>CLICK</a:t>
            </a:r>
            <a:r>
              <a:rPr lang="en-US" b="1" baseline="0" dirty="0"/>
              <a:t> </a:t>
            </a:r>
            <a:r>
              <a:rPr lang="en-US" b="0" baseline="0" dirty="0"/>
              <a:t>to show photo of Hudson at West Point. </a:t>
            </a:r>
            <a:r>
              <a:rPr lang="en-US" b="1" dirty="0"/>
              <a:t>CLICK</a:t>
            </a:r>
            <a:r>
              <a:rPr lang="en-US" b="1" baseline="0" dirty="0"/>
              <a:t> </a:t>
            </a:r>
            <a:r>
              <a:rPr lang="en-US" b="0" baseline="0" dirty="0"/>
              <a:t>again to show photo of depth finder displaying a depth of 175 feet and an arrow indicating where that depth was recorded.</a:t>
            </a:r>
            <a:endParaRPr lang="en-US" dirty="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8</a:t>
            </a:fld>
            <a:endParaRPr lang="en-US"/>
          </a:p>
        </p:txBody>
      </p:sp>
    </p:spTree>
    <p:extLst>
      <p:ext uri="{BB962C8B-B14F-4D97-AF65-F5344CB8AC3E}">
        <p14:creationId xmlns:p14="http://schemas.microsoft.com/office/powerpoint/2010/main" val="419796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Tale of Two Rivers. </a:t>
            </a:r>
            <a:r>
              <a:rPr lang="en-US" b="1" dirty="0"/>
              <a:t>CLICK</a:t>
            </a:r>
            <a:r>
              <a:rPr lang="en-US" b="1" baseline="0" dirty="0"/>
              <a:t> </a:t>
            </a:r>
            <a:r>
              <a:rPr lang="en-US" b="0" baseline="0" dirty="0"/>
              <a:t>to enlarge northern portion of watershed map, bring up arrow from Lake Tear of the Clouds to the Albany/Troy area, and show photo of whitewater rafting on the Hudson in the Adirondacks. In this section the river is fresh and flows in one direction, downhill towards the sea. </a:t>
            </a:r>
            <a:r>
              <a:rPr lang="en-US" b="1" dirty="0"/>
              <a:t>CLICK</a:t>
            </a:r>
            <a:r>
              <a:rPr lang="en-US" b="1" baseline="0" dirty="0"/>
              <a:t> </a:t>
            </a:r>
            <a:r>
              <a:rPr lang="en-US" b="0" baseline="0" dirty="0"/>
              <a:t>again to reset watershed map. </a:t>
            </a:r>
            <a:r>
              <a:rPr lang="en-US" b="1" dirty="0"/>
              <a:t>CLICK</a:t>
            </a:r>
            <a:r>
              <a:rPr lang="en-US" b="1" baseline="0" dirty="0"/>
              <a:t> </a:t>
            </a:r>
            <a:r>
              <a:rPr lang="en-US" b="0" baseline="0" dirty="0"/>
              <a:t>once more to enlarge southern portion of watershed map, bring up arrow from the Battery to Albany/Troy, and show photo of estuarine portion of the Hudson at Poughkeepsie. The term “estuary” will be defined in the next slide.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9</a:t>
            </a:fld>
            <a:endParaRPr lang="en-US"/>
          </a:p>
        </p:txBody>
      </p:sp>
    </p:spTree>
    <p:extLst>
      <p:ext uri="{BB962C8B-B14F-4D97-AF65-F5344CB8AC3E}">
        <p14:creationId xmlns:p14="http://schemas.microsoft.com/office/powerpoint/2010/main" val="249335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83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sp>
        <p:nvSpPr>
          <p:cNvPr id="5" name="Rectangle 4"/>
          <p:cNvSpPr/>
          <p:nvPr userDrawn="1"/>
        </p:nvSpPr>
        <p:spPr>
          <a:xfrm>
            <a:off x="0" y="-3"/>
            <a:ext cx="9144000" cy="495300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8" name="Rectangle 7"/>
          <p:cNvSpPr/>
          <p:nvPr userDrawn="1"/>
        </p:nvSpPr>
        <p:spPr>
          <a:xfrm rot="10800000" flipV="1">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rtlCol="0" anchor="t" anchorCtr="0"/>
          <a:lstStyle/>
          <a:p>
            <a:pPr marL="215499" defTabSz="685783">
              <a:tabLst>
                <a:tab pos="8787784" algn="r"/>
              </a:tabLst>
              <a:defRPr/>
            </a:pPr>
            <a:endParaRPr lang="en-US" sz="1400" b="1" dirty="0">
              <a:solidFill>
                <a:srgbClr val="002D73"/>
              </a:solidFill>
              <a:latin typeface="Arial" panose="020B0604020202020204" pitchFamily="34" charset="0"/>
              <a:cs typeface="Arial" panose="020B0604020202020204" pitchFamily="34" charset="0"/>
            </a:endParaRPr>
          </a:p>
        </p:txBody>
      </p:sp>
      <p:sp>
        <p:nvSpPr>
          <p:cNvPr id="14" name="Rectangle 13"/>
          <p:cNvSpPr/>
          <p:nvPr userDrawn="1"/>
        </p:nvSpPr>
        <p:spPr>
          <a:xfrm>
            <a:off x="0" y="4953000"/>
            <a:ext cx="9144000" cy="1016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287" y="298269"/>
            <a:ext cx="3867511" cy="1213359"/>
          </a:xfrm>
          <a:prstGeom prst="rect">
            <a:avLst/>
          </a:prstGeom>
        </p:spPr>
      </p:pic>
      <p:sp>
        <p:nvSpPr>
          <p:cNvPr id="2" name="Title 1"/>
          <p:cNvSpPr>
            <a:spLocks noGrp="1"/>
          </p:cNvSpPr>
          <p:nvPr>
            <p:ph type="ctrTitle"/>
          </p:nvPr>
        </p:nvSpPr>
        <p:spPr>
          <a:xfrm>
            <a:off x="457200" y="1836516"/>
            <a:ext cx="8401051" cy="1475009"/>
          </a:xfrm>
        </p:spPr>
        <p:txBody>
          <a:bodyPr anchor="b">
            <a:normAutofit/>
          </a:bodyPr>
          <a:lstStyle>
            <a:lvl1pPr algn="l">
              <a:defRPr sz="4000">
                <a:solidFill>
                  <a:schemeClr val="bg1">
                    <a:lumMod val="9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3504451"/>
            <a:ext cx="8401051" cy="1214783"/>
          </a:xfrm>
        </p:spPr>
        <p:txBody>
          <a:bodyPr>
            <a:normAutofit/>
          </a:bodyPr>
          <a:lstStyle>
            <a:lvl1pPr marL="0" indent="0" algn="l">
              <a:buNone/>
              <a:defRPr sz="2800" b="1">
                <a:solidFill>
                  <a:schemeClr val="bg1">
                    <a:lumMod val="95000"/>
                  </a:schemeClr>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172362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977139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0" name="Rectangle 19"/>
          <p:cNvSpPr/>
          <p:nvPr userDrawn="1"/>
        </p:nvSpPr>
        <p:spPr>
          <a:xfrm>
            <a:off x="0" y="-2"/>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sp>
        <p:nvSpPr>
          <p:cNvPr id="2" name="Title 1"/>
          <p:cNvSpPr>
            <a:spLocks noGrp="1"/>
          </p:cNvSpPr>
          <p:nvPr>
            <p:ph type="title"/>
          </p:nvPr>
        </p:nvSpPr>
        <p:spPr>
          <a:xfrm>
            <a:off x="1" y="2162465"/>
            <a:ext cx="5334000" cy="3603337"/>
          </a:xfrm>
          <a:solidFill>
            <a:srgbClr val="002D73"/>
          </a:solidFill>
        </p:spPr>
        <p:txBody>
          <a:bodyPr lIns="365760" tIns="228600" rIns="365760" anchor="t" anchorCtr="0">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4389120"/>
            <a:ext cx="4511040" cy="1188720"/>
          </a:xfrm>
        </p:spPr>
        <p:txBody>
          <a:bodyPr>
            <a:normAutofit/>
          </a:bodyPr>
          <a:lstStyle>
            <a:lvl1pPr marL="0" indent="0">
              <a:buNone/>
              <a:defRPr sz="2800" b="1">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0" name="Rectangle 9"/>
          <p:cNvSpPr/>
          <p:nvPr userDrawn="1"/>
        </p:nvSpPr>
        <p:spPr>
          <a:xfrm rot="10800000" flipV="1">
            <a:off x="0" y="153991"/>
            <a:ext cx="9144000" cy="29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0" rtlCol="0" anchor="ctr"/>
          <a:lstStyle/>
          <a:p>
            <a:pPr marL="215499" defTabSz="685783">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499" defTabSz="685783">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16" name="Rectangle 15"/>
          <p:cNvSpPr/>
          <p:nvPr userDrawn="1"/>
        </p:nvSpPr>
        <p:spPr>
          <a:xfrm>
            <a:off x="0" y="2053938"/>
            <a:ext cx="5334000" cy="1085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9924" y="6093196"/>
            <a:ext cx="1843264" cy="577763"/>
          </a:xfrm>
          <a:prstGeom prst="rect">
            <a:avLst/>
          </a:prstGeom>
        </p:spPr>
      </p:pic>
    </p:spTree>
    <p:extLst>
      <p:ext uri="{BB962C8B-B14F-4D97-AF65-F5344CB8AC3E}">
        <p14:creationId xmlns:p14="http://schemas.microsoft.com/office/powerpoint/2010/main" val="289477221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9"/>
            <a:ext cx="8610600" cy="92659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604983"/>
            <a:ext cx="4167188"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2" y="1604983"/>
            <a:ext cx="4138349"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98309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91"/>
            <a:ext cx="8610600" cy="92659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1" y="1604983"/>
            <a:ext cx="403571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1" y="2559071"/>
            <a:ext cx="4035715" cy="3917931"/>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8" y="1604983"/>
            <a:ext cx="404234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7" y="2559071"/>
            <a:ext cx="4042344" cy="3917931"/>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71066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8"/>
            <a:ext cx="8610600" cy="926592"/>
          </a:xfrm>
        </p:spPr>
        <p:txBody>
          <a:bodyPr/>
          <a:lstStyle/>
          <a:p>
            <a:r>
              <a:rPr lang="en-US"/>
              <a:t>Click to edit Master title style</a:t>
            </a:r>
            <a:endParaRPr lang="en-US" dirty="0"/>
          </a:p>
        </p:txBody>
      </p:sp>
    </p:spTree>
    <p:extLst>
      <p:ext uri="{BB962C8B-B14F-4D97-AF65-F5344CB8AC3E}">
        <p14:creationId xmlns:p14="http://schemas.microsoft.com/office/powerpoint/2010/main" val="236908385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182457"/>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3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3"/>
            <a:ext cx="9144000" cy="685800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10" name="Rectangle 9"/>
          <p:cNvSpPr/>
          <p:nvPr userDrawn="1"/>
        </p:nvSpPr>
        <p:spPr>
          <a:xfrm rot="10800000" flipV="1">
            <a:off x="0" y="81394"/>
            <a:ext cx="9144000" cy="40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rtlCol="0" anchor="ctr"/>
          <a:lstStyle/>
          <a:p>
            <a:pPr marL="215499" defTabSz="685783">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499" defTabSz="685783">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247651" y="678389"/>
            <a:ext cx="8610600" cy="926592"/>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47651" y="1604983"/>
            <a:ext cx="8610600" cy="48804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1"/>
            <a:ext cx="9144000" cy="81393"/>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pic>
        <p:nvPicPr>
          <p:cNvPr id="11" name="Picture 10"/>
          <p:cNvPicPr>
            <a:picLocks/>
          </p:cNvPicPr>
          <p:nvPr userDrawn="1"/>
        </p:nvPicPr>
        <p:blipFill>
          <a:blip r:embed="rId10" cstate="screen">
            <a:extLst>
              <a:ext uri="{28A0092B-C50C-407E-A947-70E740481C1C}">
                <a14:useLocalDpi xmlns:a14="http://schemas.microsoft.com/office/drawing/2010/main"/>
              </a:ext>
            </a:extLst>
          </a:blip>
          <a:stretch>
            <a:fillRect/>
          </a:stretch>
        </p:blipFill>
        <p:spPr>
          <a:xfrm>
            <a:off x="7010400" y="6096000"/>
            <a:ext cx="1843267" cy="577763"/>
          </a:xfrm>
          <a:prstGeom prst="rect">
            <a:avLst/>
          </a:prstGeom>
        </p:spPr>
      </p:pic>
    </p:spTree>
    <p:extLst>
      <p:ext uri="{BB962C8B-B14F-4D97-AF65-F5344CB8AC3E}">
        <p14:creationId xmlns:p14="http://schemas.microsoft.com/office/powerpoint/2010/main" val="28967583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xStyles>
    <p:titleStyle>
      <a:lvl1pPr algn="l" defTabSz="68578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600"/>
        </a:spcAft>
        <a:buFontTx/>
        <a:buNone/>
        <a:defRPr sz="2400" kern="1200">
          <a:solidFill>
            <a:schemeClr val="bg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00000"/>
        </a:lnSpc>
        <a:spcBef>
          <a:spcPts val="0"/>
        </a:spcBef>
        <a:spcAft>
          <a:spcPts val="60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342891" indent="-171446" algn="l" defTabSz="685783" rtl="0" eaLnBrk="1" latinLnBrk="0" hangingPunct="1">
        <a:lnSpc>
          <a:spcPct val="100000"/>
        </a:lnSpc>
        <a:spcBef>
          <a:spcPts val="0"/>
        </a:spcBef>
        <a:spcAft>
          <a:spcPts val="600"/>
        </a:spcAft>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3pPr>
      <a:lvl4pPr marL="473857" indent="-128585" algn="l" defTabSz="685783" rtl="0" eaLnBrk="1" latinLnBrk="0" hangingPunct="1">
        <a:lnSpc>
          <a:spcPct val="100000"/>
        </a:lnSpc>
        <a:spcBef>
          <a:spcPts val="0"/>
        </a:spcBef>
        <a:spcAft>
          <a:spcPts val="600"/>
        </a:spcAft>
        <a:buSzPct val="7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600060" indent="-128585" algn="l" defTabSz="685783" rtl="0" eaLnBrk="1" latinLnBrk="0" hangingPunct="1">
        <a:lnSpc>
          <a:spcPct val="100000"/>
        </a:lnSpc>
        <a:spcBef>
          <a:spcPts val="0"/>
        </a:spcBef>
        <a:spcAft>
          <a:spcPts val="600"/>
        </a:spcAft>
        <a:buSzPct val="75000"/>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1.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www.flickr.com/photos/nysdec"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mailto:hrep@dec.ny.go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flickr.com/photos/nysdec"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6700" y="533402"/>
            <a:ext cx="861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Wading into the Hudson</a:t>
            </a:r>
            <a:r>
              <a:rPr kumimoji="0" lang="en-US" sz="4400" b="1" i="0" u="none" strike="noStrike" kern="1200" cap="none" spc="0" normalizeH="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…Virtually.</a:t>
            </a:r>
            <a:r>
              <a:rPr kumimoji="0" lang="en-US" sz="4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 </a:t>
            </a:r>
            <a:endParaRPr kumimoji="0" lang="en-US" sz="3600" b="1" i="0" u="none" strike="noStrike" kern="1200" cap="none" spc="0" normalizeH="0" baseline="0" noProof="0" dirty="0">
              <a:ln>
                <a:noFill/>
              </a:ln>
              <a:solidFill>
                <a:sysClr val="window" lastClr="FFFFFF"/>
              </a:solidFill>
              <a:effectLst>
                <a:outerShdw blurRad="50800" dist="38100" dir="2700000" algn="tl" rotWithShape="0">
                  <a:prstClr val="black">
                    <a:alpha val="40000"/>
                  </a:prstClr>
                </a:outerShdw>
              </a:effectLst>
              <a:uLnTx/>
              <a:uFillTx/>
              <a:latin typeface="Calibri"/>
              <a:ea typeface="+mj-ea"/>
              <a:cs typeface="+mj-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018" y="1524003"/>
            <a:ext cx="8018581" cy="4343398"/>
          </a:xfrm>
          <a:prstGeom prst="rect">
            <a:avLst/>
          </a:prstGeom>
        </p:spPr>
      </p:pic>
      <p:sp>
        <p:nvSpPr>
          <p:cNvPr id="2" name="TextBox 1"/>
          <p:cNvSpPr txBox="1"/>
          <p:nvPr/>
        </p:nvSpPr>
        <p:spPr>
          <a:xfrm>
            <a:off x="1752600" y="6019800"/>
            <a:ext cx="5334000" cy="584775"/>
          </a:xfrm>
          <a:prstGeom prst="rect">
            <a:avLst/>
          </a:prstGeom>
          <a:noFill/>
        </p:spPr>
        <p:txBody>
          <a:bodyPr wrap="square" rtlCol="0">
            <a:spAutoFit/>
          </a:bodyPr>
          <a:lstStyle/>
          <a:p>
            <a:r>
              <a:rPr lang="en-US" sz="3200" b="1" dirty="0">
                <a:solidFill>
                  <a:schemeClr val="bg1"/>
                </a:solidFill>
              </a:rPr>
              <a:t>Hudson River Estuary Program</a:t>
            </a:r>
          </a:p>
        </p:txBody>
      </p:sp>
    </p:spTree>
    <p:extLst>
      <p:ext uri="{BB962C8B-B14F-4D97-AF65-F5344CB8AC3E}">
        <p14:creationId xmlns:p14="http://schemas.microsoft.com/office/powerpoint/2010/main" val="84395802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8699" y="689954"/>
            <a:ext cx="8720727" cy="166676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The influence of the Atlantic Ocean makes the lower Hudson an arm of the sea: an estuary.</a:t>
            </a:r>
          </a:p>
        </p:txBody>
      </p:sp>
      <p:grpSp>
        <p:nvGrpSpPr>
          <p:cNvPr id="9" name="Group 8"/>
          <p:cNvGrpSpPr/>
          <p:nvPr/>
        </p:nvGrpSpPr>
        <p:grpSpPr>
          <a:xfrm>
            <a:off x="4571946" y="1981200"/>
            <a:ext cx="4301181" cy="4172128"/>
            <a:chOff x="201809" y="1752600"/>
            <a:chExt cx="4301181" cy="417212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919" y="1752600"/>
              <a:ext cx="4246560" cy="3024331"/>
            </a:xfrm>
            <a:prstGeom prst="rect">
              <a:avLst/>
            </a:prstGeom>
          </p:spPr>
        </p:pic>
        <p:sp>
          <p:nvSpPr>
            <p:cNvPr id="7" name="TextBox 6"/>
            <p:cNvSpPr txBox="1"/>
            <p:nvPr/>
          </p:nvSpPr>
          <p:spPr>
            <a:xfrm>
              <a:off x="201809" y="4724399"/>
              <a:ext cx="4301181" cy="1200329"/>
            </a:xfrm>
            <a:prstGeom prst="rect">
              <a:avLst/>
            </a:prstGeom>
            <a:noFill/>
          </p:spPr>
          <p:txBody>
            <a:bodyPr wrap="square" rtlCol="0">
              <a:spAutoFit/>
            </a:bodyPr>
            <a:lstStyle/>
            <a:p>
              <a:r>
                <a:rPr lang="en-US" sz="2400" b="1" dirty="0">
                  <a:solidFill>
                    <a:schemeClr val="bg1"/>
                  </a:solidFill>
                </a:rPr>
                <a:t>Salt water &amp; ocean tides enter the estuary under the Verrazano-Narrows Bridge.</a:t>
              </a:r>
            </a:p>
          </p:txBody>
        </p:sp>
      </p:grpSp>
      <p:grpSp>
        <p:nvGrpSpPr>
          <p:cNvPr id="3" name="Group 2"/>
          <p:cNvGrpSpPr/>
          <p:nvPr/>
        </p:nvGrpSpPr>
        <p:grpSpPr>
          <a:xfrm>
            <a:off x="274915" y="1981200"/>
            <a:ext cx="4254148" cy="3802798"/>
            <a:chOff x="4712677" y="1904998"/>
            <a:chExt cx="4254148" cy="3802798"/>
          </a:xfrm>
        </p:grpSpPr>
        <p:grpSp>
          <p:nvGrpSpPr>
            <p:cNvPr id="10" name="Group 9"/>
            <p:cNvGrpSpPr/>
            <p:nvPr/>
          </p:nvGrpSpPr>
          <p:grpSpPr>
            <a:xfrm>
              <a:off x="4724400" y="1904998"/>
              <a:ext cx="4242425" cy="3802798"/>
              <a:chOff x="4666656" y="1752599"/>
              <a:chExt cx="4242425" cy="3802798"/>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6656" y="1752599"/>
                <a:ext cx="4242425" cy="3024333"/>
              </a:xfrm>
              <a:prstGeom prst="rect">
                <a:avLst/>
              </a:prstGeom>
            </p:spPr>
          </p:pic>
          <p:sp>
            <p:nvSpPr>
              <p:cNvPr id="8" name="TextBox 7"/>
              <p:cNvSpPr txBox="1"/>
              <p:nvPr/>
            </p:nvSpPr>
            <p:spPr>
              <a:xfrm>
                <a:off x="4666656" y="4724400"/>
                <a:ext cx="4114800" cy="830997"/>
              </a:xfrm>
              <a:prstGeom prst="rect">
                <a:avLst/>
              </a:prstGeom>
              <a:noFill/>
            </p:spPr>
            <p:txBody>
              <a:bodyPr wrap="square" rtlCol="0">
                <a:spAutoFit/>
              </a:bodyPr>
              <a:lstStyle/>
              <a:p>
                <a:r>
                  <a:rPr lang="en-US" sz="2400" b="1" dirty="0">
                    <a:solidFill>
                      <a:schemeClr val="bg1"/>
                    </a:solidFill>
                  </a:rPr>
                  <a:t>Fresh water enters the estuary over the Troy Dam.</a:t>
                </a:r>
              </a:p>
            </p:txBody>
          </p:sp>
        </p:grpSp>
        <p:sp>
          <p:nvSpPr>
            <p:cNvPr id="2" name="TextBox 1"/>
            <p:cNvSpPr txBox="1"/>
            <p:nvPr/>
          </p:nvSpPr>
          <p:spPr>
            <a:xfrm>
              <a:off x="4712677" y="4599800"/>
              <a:ext cx="1066800" cy="276999"/>
            </a:xfrm>
            <a:prstGeom prst="rect">
              <a:avLst/>
            </a:prstGeom>
            <a:noFill/>
          </p:spPr>
          <p:txBody>
            <a:bodyPr wrap="square" rtlCol="0">
              <a:spAutoFit/>
            </a:bodyPr>
            <a:lstStyle/>
            <a:p>
              <a:r>
                <a:rPr lang="en-US" sz="1200" dirty="0">
                  <a:solidFill>
                    <a:schemeClr val="bg1"/>
                  </a:solidFill>
                </a:rPr>
                <a:t>Chris Bowser</a:t>
              </a:r>
            </a:p>
          </p:txBody>
        </p:sp>
      </p:grpSp>
    </p:spTree>
    <p:extLst>
      <p:ext uri="{BB962C8B-B14F-4D97-AF65-F5344CB8AC3E}">
        <p14:creationId xmlns:p14="http://schemas.microsoft.com/office/powerpoint/2010/main" val="41269443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44714" y="97856"/>
            <a:ext cx="3465718" cy="6632236"/>
          </a:xfrm>
          <a:prstGeom prst="rect">
            <a:avLst/>
          </a:prstGeom>
        </p:spPr>
      </p:pic>
      <p:pic>
        <p:nvPicPr>
          <p:cNvPr id="17" name="Picture 16"/>
          <p:cNvPicPr>
            <a:picLocks/>
          </p:cNvPicPr>
          <p:nvPr/>
        </p:nvPicPr>
        <p:blipFill rotWithShape="1">
          <a:blip r:embed="rId4" cstate="print">
            <a:extLst>
              <a:ext uri="{28A0092B-C50C-407E-A947-70E740481C1C}">
                <a14:useLocalDpi xmlns:a14="http://schemas.microsoft.com/office/drawing/2010/main"/>
              </a:ext>
            </a:extLst>
          </a:blip>
          <a:srcRect l="-1647" t="-1516"/>
          <a:stretch/>
        </p:blipFill>
        <p:spPr>
          <a:xfrm>
            <a:off x="3007854" y="-9865"/>
            <a:ext cx="3139437" cy="67546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5548" y="1556417"/>
            <a:ext cx="8473001" cy="3026072"/>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96453" y="71479"/>
            <a:ext cx="3418254" cy="6647956"/>
          </a:xfrm>
          <a:prstGeom prst="rect">
            <a:avLst/>
          </a:prstGeom>
        </p:spPr>
      </p:pic>
      <p:grpSp>
        <p:nvGrpSpPr>
          <p:cNvPr id="14" name="Group 13"/>
          <p:cNvGrpSpPr/>
          <p:nvPr/>
        </p:nvGrpSpPr>
        <p:grpSpPr>
          <a:xfrm>
            <a:off x="152400" y="4607008"/>
            <a:ext cx="7734139" cy="2147603"/>
            <a:chOff x="152400" y="4607008"/>
            <a:chExt cx="7734139" cy="2147603"/>
          </a:xfrm>
        </p:grpSpPr>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2400" y="4607008"/>
              <a:ext cx="1600200" cy="2147603"/>
            </a:xfrm>
            <a:prstGeom prst="rect">
              <a:avLst/>
            </a:prstGeom>
            <a:ln w="28575">
              <a:solidFill>
                <a:srgbClr val="52BC5F"/>
              </a:solidFill>
            </a:ln>
          </p:spPr>
        </p:pic>
        <p:sp>
          <p:nvSpPr>
            <p:cNvPr id="10" name="5-Point Star 9"/>
            <p:cNvSpPr/>
            <p:nvPr/>
          </p:nvSpPr>
          <p:spPr>
            <a:xfrm>
              <a:off x="7657939" y="5943600"/>
              <a:ext cx="228600" cy="228600"/>
            </a:xfrm>
            <a:prstGeom prst="star5">
              <a:avLst/>
            </a:prstGeom>
            <a:solidFill>
              <a:srgbClr val="52B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853488" y="4607008"/>
            <a:ext cx="6261812" cy="2147603"/>
            <a:chOff x="2196549" y="4611992"/>
            <a:chExt cx="6261812" cy="2147603"/>
          </a:xfrm>
        </p:grpSpPr>
        <p:pic>
          <p:nvPicPr>
            <p:cNvPr id="7" name="Pictur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96549" y="4611992"/>
              <a:ext cx="1600200" cy="2147603"/>
            </a:xfrm>
            <a:prstGeom prst="rect">
              <a:avLst/>
            </a:prstGeom>
            <a:ln w="28575">
              <a:solidFill>
                <a:srgbClr val="E93460"/>
              </a:solidFill>
            </a:ln>
          </p:spPr>
        </p:pic>
        <p:sp>
          <p:nvSpPr>
            <p:cNvPr id="12" name="5-Point Star 11"/>
            <p:cNvSpPr/>
            <p:nvPr/>
          </p:nvSpPr>
          <p:spPr>
            <a:xfrm>
              <a:off x="8229761" y="5287049"/>
              <a:ext cx="228600" cy="228600"/>
            </a:xfrm>
            <a:prstGeom prst="star5">
              <a:avLst/>
            </a:prstGeom>
            <a:solidFill>
              <a:srgbClr val="E93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541666" y="3886200"/>
            <a:ext cx="4459334" cy="2870805"/>
            <a:chOff x="3541666" y="3886200"/>
            <a:chExt cx="4459334" cy="2870805"/>
          </a:xfrm>
        </p:grpSpPr>
        <p:pic>
          <p:nvPicPr>
            <p:cNvPr id="8" name="Picture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541666" y="4609402"/>
              <a:ext cx="1600200" cy="2147603"/>
            </a:xfrm>
            <a:prstGeom prst="rect">
              <a:avLst/>
            </a:prstGeom>
            <a:ln w="28575">
              <a:solidFill>
                <a:srgbClr val="F58232"/>
              </a:solidFill>
            </a:ln>
          </p:spPr>
        </p:pic>
        <p:sp>
          <p:nvSpPr>
            <p:cNvPr id="13" name="5-Point Star 12"/>
            <p:cNvSpPr/>
            <p:nvPr/>
          </p:nvSpPr>
          <p:spPr>
            <a:xfrm>
              <a:off x="7772400" y="3886200"/>
              <a:ext cx="228600" cy="228600"/>
            </a:xfrm>
            <a:prstGeom prst="star5">
              <a:avLst/>
            </a:prstGeom>
            <a:solidFill>
              <a:srgbClr val="F58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233822" y="3042620"/>
            <a:ext cx="2767017" cy="3717567"/>
            <a:chOff x="5233822" y="3042620"/>
            <a:chExt cx="2767017" cy="3717567"/>
          </a:xfrm>
        </p:grpSpPr>
        <p:pic>
          <p:nvPicPr>
            <p:cNvPr id="4" name="Picture 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33822" y="4607008"/>
              <a:ext cx="1547978" cy="2153179"/>
            </a:xfrm>
            <a:prstGeom prst="rect">
              <a:avLst/>
            </a:prstGeom>
            <a:ln w="28575">
              <a:solidFill>
                <a:srgbClr val="5875DD"/>
              </a:solidFill>
            </a:ln>
          </p:spPr>
        </p:pic>
        <p:sp>
          <p:nvSpPr>
            <p:cNvPr id="11" name="5-Point Star 10"/>
            <p:cNvSpPr/>
            <p:nvPr/>
          </p:nvSpPr>
          <p:spPr>
            <a:xfrm>
              <a:off x="7772239" y="3042620"/>
              <a:ext cx="228600" cy="228600"/>
            </a:xfrm>
            <a:prstGeom prst="star5">
              <a:avLst/>
            </a:prstGeom>
            <a:solidFill>
              <a:srgbClr val="587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608644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xit" presetSubtype="0" fill="hold" nodeType="withEffect">
                                  <p:stCondLst>
                                    <p:cond delay="0"/>
                                  </p:stCondLst>
                                  <p:childTnLst>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1969" y="4740067"/>
            <a:ext cx="3751385" cy="830997"/>
          </a:xfrm>
          <a:prstGeom prst="rect">
            <a:avLst/>
          </a:prstGeom>
          <a:noFill/>
        </p:spPr>
        <p:txBody>
          <a:bodyPr wrap="square" rtlCol="0">
            <a:spAutoFit/>
          </a:bodyPr>
          <a:lstStyle/>
          <a:p>
            <a:r>
              <a:rPr lang="en-US" sz="2400" b="1" dirty="0">
                <a:solidFill>
                  <a:schemeClr val="bg1"/>
                </a:solidFill>
              </a:rPr>
              <a:t>Spring – salt front near the Tappan Zee Bridge</a:t>
            </a:r>
          </a:p>
        </p:txBody>
      </p:sp>
      <p:sp>
        <p:nvSpPr>
          <p:cNvPr id="4" name="TextBox 3"/>
          <p:cNvSpPr txBox="1"/>
          <p:nvPr/>
        </p:nvSpPr>
        <p:spPr>
          <a:xfrm>
            <a:off x="4911968" y="3400649"/>
            <a:ext cx="4079631" cy="830997"/>
          </a:xfrm>
          <a:prstGeom prst="rect">
            <a:avLst/>
          </a:prstGeom>
          <a:noFill/>
        </p:spPr>
        <p:txBody>
          <a:bodyPr wrap="square" rtlCol="0">
            <a:spAutoFit/>
          </a:bodyPr>
          <a:lstStyle/>
          <a:p>
            <a:r>
              <a:rPr lang="en-US" sz="2400" b="1" dirty="0">
                <a:solidFill>
                  <a:schemeClr val="bg1"/>
                </a:solidFill>
              </a:rPr>
              <a:t>Summer/early fall – salt front near Beacon-Newburgh Bridge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647" t="-1516"/>
          <a:stretch/>
        </p:blipFill>
        <p:spPr>
          <a:xfrm>
            <a:off x="1143000" y="-27711"/>
            <a:ext cx="3453132" cy="6885711"/>
          </a:xfrm>
          <a:prstGeom prst="rect">
            <a:avLst/>
          </a:prstGeom>
        </p:spPr>
      </p:pic>
      <p:cxnSp>
        <p:nvCxnSpPr>
          <p:cNvPr id="8" name="Straight Connector 7"/>
          <p:cNvCxnSpPr/>
          <p:nvPr/>
        </p:nvCxnSpPr>
        <p:spPr>
          <a:xfrm>
            <a:off x="2590800" y="5334000"/>
            <a:ext cx="1677704" cy="220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4705673" y="685799"/>
            <a:ext cx="4380854"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The Salt Front:</a:t>
            </a:r>
          </a:p>
          <a:p>
            <a:r>
              <a:rPr lang="en-US" sz="3200" b="1" dirty="0">
                <a:solidFill>
                  <a:prstClr val="white"/>
                </a:solidFill>
                <a:latin typeface="Calibri"/>
              </a:rPr>
              <a:t>How far up the estuary?</a:t>
            </a:r>
          </a:p>
        </p:txBody>
      </p:sp>
      <p:sp>
        <p:nvSpPr>
          <p:cNvPr id="26" name="TextBox 25"/>
          <p:cNvSpPr txBox="1"/>
          <p:nvPr/>
        </p:nvSpPr>
        <p:spPr>
          <a:xfrm>
            <a:off x="5981700" y="2193198"/>
            <a:ext cx="1828800" cy="461665"/>
          </a:xfrm>
          <a:prstGeom prst="rect">
            <a:avLst/>
          </a:prstGeom>
          <a:noFill/>
        </p:spPr>
        <p:txBody>
          <a:bodyPr wrap="square" rtlCol="0">
            <a:spAutoFit/>
          </a:bodyPr>
          <a:lstStyle/>
          <a:p>
            <a:r>
              <a:rPr lang="en-US" sz="2400" b="1" dirty="0">
                <a:solidFill>
                  <a:schemeClr val="bg1"/>
                </a:solidFill>
              </a:rPr>
              <a:t>Generally…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32" y="3050208"/>
            <a:ext cx="2453268" cy="1369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33" y="4721049"/>
            <a:ext cx="2444358" cy="1374952"/>
          </a:xfrm>
          <a:prstGeom prst="rect">
            <a:avLst/>
          </a:prstGeom>
        </p:spPr>
      </p:pic>
    </p:spTree>
    <p:extLst>
      <p:ext uri="{BB962C8B-B14F-4D97-AF65-F5344CB8AC3E}">
        <p14:creationId xmlns:p14="http://schemas.microsoft.com/office/powerpoint/2010/main" val="413231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par>
                          <p:cTn id="27" fill="hold">
                            <p:stCondLst>
                              <p:cond delay="1000"/>
                            </p:stCondLst>
                            <p:childTnLst>
                              <p:par>
                                <p:cTn id="28" presetID="64" presetClass="path" presetSubtype="0" accel="50000" decel="50000" fill="hold" nodeType="afterEffect">
                                  <p:stCondLst>
                                    <p:cond delay="0"/>
                                  </p:stCondLst>
                                  <p:childTnLst>
                                    <p:animMotion origin="layout" path="M 0 2.22222E-6 L 0 -0.22222 " pathEditMode="relative" rAng="0" ptsTypes="AA">
                                      <p:cBhvr>
                                        <p:cTn id="29" dur="3000" fill="hold"/>
                                        <p:tgtEl>
                                          <p:spTgt spid="8"/>
                                        </p:tgtEl>
                                        <p:attrNameLst>
                                          <p:attrName>ppt_x</p:attrName>
                                          <p:attrName>ppt_y</p:attrName>
                                        </p:attrNameLst>
                                      </p:cBhvr>
                                      <p:rCtr x="0"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087" y="1645920"/>
            <a:ext cx="8528305" cy="3002280"/>
          </a:xfrm>
          <a:prstGeom prst="rect">
            <a:avLst/>
          </a:prstGeom>
        </p:spPr>
      </p:pic>
      <p:sp>
        <p:nvSpPr>
          <p:cNvPr id="3" name="Title 1"/>
          <p:cNvSpPr txBox="1">
            <a:spLocks/>
          </p:cNvSpPr>
          <p:nvPr/>
        </p:nvSpPr>
        <p:spPr>
          <a:xfrm>
            <a:off x="1382710" y="533400"/>
            <a:ext cx="640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Runoff from the watershed determines the salt front’s location.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000" y="4419600"/>
            <a:ext cx="3898392" cy="2331236"/>
          </a:xfrm>
          <a:prstGeom prst="rect">
            <a:avLst/>
          </a:prstGeom>
        </p:spPr>
      </p:pic>
      <p:grpSp>
        <p:nvGrpSpPr>
          <p:cNvPr id="7" name="Group 6"/>
          <p:cNvGrpSpPr/>
          <p:nvPr/>
        </p:nvGrpSpPr>
        <p:grpSpPr>
          <a:xfrm>
            <a:off x="323086" y="4419600"/>
            <a:ext cx="3867914" cy="2331236"/>
            <a:chOff x="304799" y="4373396"/>
            <a:chExt cx="3840480" cy="2392451"/>
          </a:xfrm>
        </p:grpSpPr>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799" y="4373396"/>
              <a:ext cx="3840480" cy="2381097"/>
            </a:xfrm>
            <a:prstGeom prst="rect">
              <a:avLst/>
            </a:prstGeom>
          </p:spPr>
        </p:pic>
        <p:sp>
          <p:nvSpPr>
            <p:cNvPr id="6" name="TextBox 5"/>
            <p:cNvSpPr txBox="1"/>
            <p:nvPr/>
          </p:nvSpPr>
          <p:spPr>
            <a:xfrm>
              <a:off x="392109" y="6473837"/>
              <a:ext cx="1102923" cy="292010"/>
            </a:xfrm>
            <a:prstGeom prst="rect">
              <a:avLst/>
            </a:prstGeom>
            <a:noFill/>
          </p:spPr>
          <p:txBody>
            <a:bodyPr wrap="square" rtlCol="0">
              <a:spAutoFit/>
            </a:bodyPr>
            <a:lstStyle/>
            <a:p>
              <a:r>
                <a:rPr lang="en-US" sz="1200" dirty="0">
                  <a:solidFill>
                    <a:schemeClr val="bg1"/>
                  </a:solidFill>
                </a:rPr>
                <a:t>Chris Bowser</a:t>
              </a:r>
            </a:p>
          </p:txBody>
        </p:sp>
      </p:grpSp>
      <p:grpSp>
        <p:nvGrpSpPr>
          <p:cNvPr id="13" name="Group 12"/>
          <p:cNvGrpSpPr/>
          <p:nvPr/>
        </p:nvGrpSpPr>
        <p:grpSpPr>
          <a:xfrm>
            <a:off x="1752599" y="4302285"/>
            <a:ext cx="1493305" cy="517127"/>
            <a:chOff x="1752599" y="4302285"/>
            <a:chExt cx="1493305" cy="517127"/>
          </a:xfrm>
        </p:grpSpPr>
        <p:sp>
          <p:nvSpPr>
            <p:cNvPr id="9" name="Left-Right Arrow 8"/>
            <p:cNvSpPr/>
            <p:nvPr/>
          </p:nvSpPr>
          <p:spPr>
            <a:xfrm>
              <a:off x="1752599" y="4302285"/>
              <a:ext cx="1493305" cy="162776"/>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57400" y="4450080"/>
              <a:ext cx="819913" cy="369332"/>
            </a:xfrm>
            <a:prstGeom prst="rect">
              <a:avLst/>
            </a:prstGeom>
            <a:solidFill>
              <a:srgbClr val="002D73"/>
            </a:solidFill>
          </p:spPr>
          <p:txBody>
            <a:bodyPr wrap="square" rtlCol="0">
              <a:spAutoFit/>
            </a:bodyPr>
            <a:lstStyle/>
            <a:p>
              <a:pPr algn="ctr"/>
              <a:r>
                <a:rPr lang="en-US" dirty="0">
                  <a:solidFill>
                    <a:schemeClr val="bg1"/>
                  </a:solidFill>
                </a:rPr>
                <a:t>Spring</a:t>
              </a:r>
            </a:p>
          </p:txBody>
        </p:sp>
      </p:grpSp>
      <p:grpSp>
        <p:nvGrpSpPr>
          <p:cNvPr id="14" name="Group 13"/>
          <p:cNvGrpSpPr/>
          <p:nvPr/>
        </p:nvGrpSpPr>
        <p:grpSpPr>
          <a:xfrm>
            <a:off x="4953000" y="4312648"/>
            <a:ext cx="2191297" cy="526285"/>
            <a:chOff x="4953000" y="4312648"/>
            <a:chExt cx="2191297" cy="526285"/>
          </a:xfrm>
        </p:grpSpPr>
        <p:pic>
          <p:nvPicPr>
            <p:cNvPr id="10" name="Picture 9"/>
            <p:cNvPicPr>
              <a:picLocks noChangeAspect="1"/>
            </p:cNvPicPr>
            <p:nvPr/>
          </p:nvPicPr>
          <p:blipFill>
            <a:blip r:embed="rId6"/>
            <a:stretch>
              <a:fillRect/>
            </a:stretch>
          </p:blipFill>
          <p:spPr>
            <a:xfrm>
              <a:off x="4953000" y="4312648"/>
              <a:ext cx="2191297" cy="152413"/>
            </a:xfrm>
            <a:prstGeom prst="rect">
              <a:avLst/>
            </a:prstGeom>
          </p:spPr>
        </p:pic>
        <p:sp>
          <p:nvSpPr>
            <p:cNvPr id="12" name="TextBox 11"/>
            <p:cNvSpPr txBox="1"/>
            <p:nvPr/>
          </p:nvSpPr>
          <p:spPr>
            <a:xfrm>
              <a:off x="5320000" y="4469601"/>
              <a:ext cx="1457296" cy="369332"/>
            </a:xfrm>
            <a:prstGeom prst="rect">
              <a:avLst/>
            </a:prstGeom>
            <a:solidFill>
              <a:srgbClr val="002D73"/>
            </a:solidFill>
          </p:spPr>
          <p:txBody>
            <a:bodyPr wrap="square" rtlCol="0">
              <a:spAutoFit/>
            </a:bodyPr>
            <a:lstStyle/>
            <a:p>
              <a:pPr algn="ctr"/>
              <a:r>
                <a:rPr lang="en-US" dirty="0">
                  <a:solidFill>
                    <a:schemeClr val="bg1"/>
                  </a:solidFill>
                </a:rPr>
                <a:t>Summer/Fall</a:t>
              </a:r>
            </a:p>
          </p:txBody>
        </p:sp>
      </p:grpSp>
    </p:spTree>
    <p:extLst>
      <p:ext uri="{BB962C8B-B14F-4D97-AF65-F5344CB8AC3E}">
        <p14:creationId xmlns:p14="http://schemas.microsoft.com/office/powerpoint/2010/main" val="329883529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9715" y="728760"/>
            <a:ext cx="8401590" cy="5666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When drought in the watershed limits runoff,</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334" y="1905000"/>
            <a:ext cx="7413474" cy="3886200"/>
          </a:xfrm>
          <a:prstGeom prst="rect">
            <a:avLst/>
          </a:prstGeom>
        </p:spPr>
      </p:pic>
      <p:pic>
        <p:nvPicPr>
          <p:cNvPr id="4" name="Picture 3"/>
          <p:cNvPicPr>
            <a:picLocks noChangeAspect="1"/>
          </p:cNvPicPr>
          <p:nvPr/>
        </p:nvPicPr>
        <p:blipFill>
          <a:blip r:embed="rId4"/>
          <a:stretch>
            <a:fillRect/>
          </a:stretch>
        </p:blipFill>
        <p:spPr>
          <a:xfrm>
            <a:off x="175911" y="2200080"/>
            <a:ext cx="8844864" cy="3286320"/>
          </a:xfrm>
          <a:prstGeom prst="rect">
            <a:avLst/>
          </a:prstGeom>
        </p:spPr>
      </p:pic>
      <p:sp>
        <p:nvSpPr>
          <p:cNvPr id="5" name="Title 1"/>
          <p:cNvSpPr txBox="1">
            <a:spLocks/>
          </p:cNvSpPr>
          <p:nvPr/>
        </p:nvSpPr>
        <p:spPr>
          <a:xfrm>
            <a:off x="838200" y="1201996"/>
            <a:ext cx="7696200" cy="6193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ocean salt may reach Poughkeepsie.</a:t>
            </a:r>
          </a:p>
        </p:txBody>
      </p:sp>
    </p:spTree>
    <p:extLst>
      <p:ext uri="{BB962C8B-B14F-4D97-AF65-F5344CB8AC3E}">
        <p14:creationId xmlns:p14="http://schemas.microsoft.com/office/powerpoint/2010/main" val="425514336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xit" presetSubtype="0" fill="hold"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685800"/>
            <a:ext cx="7086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After intense rainstorms, runoff may push salt far down the estuary.</a:t>
            </a:r>
          </a:p>
        </p:txBody>
      </p:sp>
      <p:pic>
        <p:nvPicPr>
          <p:cNvPr id="12" name="Picture 11"/>
          <p:cNvPicPr>
            <a:picLocks noChangeAspect="1"/>
          </p:cNvPicPr>
          <p:nvPr/>
        </p:nvPicPr>
        <p:blipFill>
          <a:blip r:embed="rId3"/>
          <a:stretch>
            <a:fillRect/>
          </a:stretch>
        </p:blipFill>
        <p:spPr>
          <a:xfrm>
            <a:off x="238878" y="2068753"/>
            <a:ext cx="8763000" cy="3395472"/>
          </a:xfrm>
          <a:prstGeom prst="rect">
            <a:avLst/>
          </a:prstGeom>
        </p:spPr>
      </p:pic>
      <p:grpSp>
        <p:nvGrpSpPr>
          <p:cNvPr id="15" name="Group 14"/>
          <p:cNvGrpSpPr/>
          <p:nvPr/>
        </p:nvGrpSpPr>
        <p:grpSpPr>
          <a:xfrm>
            <a:off x="92326" y="1991087"/>
            <a:ext cx="8909552" cy="3735962"/>
            <a:chOff x="-865482" y="1050412"/>
            <a:chExt cx="8909552" cy="3735962"/>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482" y="1727428"/>
              <a:ext cx="8909551" cy="3058946"/>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5780" y="1050412"/>
              <a:ext cx="4228290" cy="2049755"/>
            </a:xfrm>
            <a:prstGeom prst="rect">
              <a:avLst/>
            </a:prstGeom>
          </p:spPr>
        </p:pic>
      </p:grpSp>
      <p:grpSp>
        <p:nvGrpSpPr>
          <p:cNvPr id="19" name="Group 18"/>
          <p:cNvGrpSpPr/>
          <p:nvPr/>
        </p:nvGrpSpPr>
        <p:grpSpPr>
          <a:xfrm>
            <a:off x="381000" y="1822174"/>
            <a:ext cx="4979185" cy="4698332"/>
            <a:chOff x="381000" y="1822174"/>
            <a:chExt cx="4979185" cy="4698332"/>
          </a:xfrm>
        </p:grpSpPr>
        <p:grpSp>
          <p:nvGrpSpPr>
            <p:cNvPr id="5" name="Group 4"/>
            <p:cNvGrpSpPr/>
            <p:nvPr/>
          </p:nvGrpSpPr>
          <p:grpSpPr>
            <a:xfrm>
              <a:off x="381000" y="1822174"/>
              <a:ext cx="4979185" cy="4698332"/>
              <a:chOff x="2044307" y="1828800"/>
              <a:chExt cx="4979185" cy="4698332"/>
            </a:xfrm>
          </p:grpSpPr>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4307" y="1828800"/>
                <a:ext cx="4979185" cy="4698332"/>
              </a:xfrm>
              <a:prstGeom prst="rect">
                <a:avLst/>
              </a:prstGeom>
            </p:spPr>
          </p:pic>
          <p:sp>
            <p:nvSpPr>
              <p:cNvPr id="4" name="TextBox 3"/>
              <p:cNvSpPr txBox="1"/>
              <p:nvPr/>
            </p:nvSpPr>
            <p:spPr>
              <a:xfrm>
                <a:off x="2044307" y="2140803"/>
                <a:ext cx="2057401" cy="830997"/>
              </a:xfrm>
              <a:prstGeom prst="rect">
                <a:avLst/>
              </a:prstGeom>
              <a:noFill/>
            </p:spPr>
            <p:txBody>
              <a:bodyPr wrap="square" rtlCol="0">
                <a:spAutoFit/>
              </a:bodyPr>
              <a:lstStyle/>
              <a:p>
                <a:pPr algn="ctr"/>
                <a:r>
                  <a:rPr lang="en-US" sz="2400" dirty="0">
                    <a:solidFill>
                      <a:schemeClr val="bg1"/>
                    </a:solidFill>
                  </a:rPr>
                  <a:t>Tropical Storm Irene (2011)</a:t>
                </a:r>
              </a:p>
            </p:txBody>
          </p:sp>
        </p:grpSp>
        <p:sp>
          <p:nvSpPr>
            <p:cNvPr id="16" name="TextBox 15"/>
            <p:cNvSpPr txBox="1"/>
            <p:nvPr/>
          </p:nvSpPr>
          <p:spPr>
            <a:xfrm>
              <a:off x="390525" y="6169835"/>
              <a:ext cx="685799" cy="276999"/>
            </a:xfrm>
            <a:prstGeom prst="rect">
              <a:avLst/>
            </a:prstGeom>
            <a:noFill/>
          </p:spPr>
          <p:txBody>
            <a:bodyPr wrap="square" rtlCol="0">
              <a:spAutoFit/>
            </a:bodyPr>
            <a:lstStyle/>
            <a:p>
              <a:r>
                <a:rPr lang="en-US" sz="1200" dirty="0">
                  <a:solidFill>
                    <a:schemeClr val="bg1"/>
                  </a:solidFill>
                </a:rPr>
                <a:t>NOAA</a:t>
              </a:r>
            </a:p>
          </p:txBody>
        </p:sp>
      </p:grpSp>
      <p:grpSp>
        <p:nvGrpSpPr>
          <p:cNvPr id="18" name="Group 17"/>
          <p:cNvGrpSpPr/>
          <p:nvPr/>
        </p:nvGrpSpPr>
        <p:grpSpPr>
          <a:xfrm>
            <a:off x="916591" y="1838325"/>
            <a:ext cx="7407575" cy="4220985"/>
            <a:chOff x="822024" y="1822174"/>
            <a:chExt cx="7407575" cy="4220985"/>
          </a:xfrm>
        </p:grpSpPr>
        <p:grpSp>
          <p:nvGrpSpPr>
            <p:cNvPr id="11" name="Group 10"/>
            <p:cNvGrpSpPr/>
            <p:nvPr/>
          </p:nvGrpSpPr>
          <p:grpSpPr>
            <a:xfrm>
              <a:off x="822024" y="1822174"/>
              <a:ext cx="7407575" cy="4197626"/>
              <a:chOff x="822024" y="1822174"/>
              <a:chExt cx="7407575" cy="4197626"/>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2024" y="1822174"/>
                <a:ext cx="7407575" cy="4197626"/>
              </a:xfrm>
              <a:prstGeom prst="rect">
                <a:avLst/>
              </a:prstGeom>
            </p:spPr>
          </p:pic>
          <p:sp>
            <p:nvSpPr>
              <p:cNvPr id="10" name="TextBox 9"/>
              <p:cNvSpPr txBox="1"/>
              <p:nvPr/>
            </p:nvSpPr>
            <p:spPr>
              <a:xfrm>
                <a:off x="1949051" y="5356269"/>
                <a:ext cx="5410199" cy="461665"/>
              </a:xfrm>
              <a:prstGeom prst="rect">
                <a:avLst/>
              </a:prstGeom>
              <a:noFill/>
            </p:spPr>
            <p:txBody>
              <a:bodyPr wrap="square" rtlCol="0">
                <a:spAutoFit/>
              </a:bodyPr>
              <a:lstStyle/>
              <a:p>
                <a:r>
                  <a:rPr lang="en-US" sz="2400" dirty="0">
                    <a:solidFill>
                      <a:schemeClr val="bg1"/>
                    </a:solidFill>
                  </a:rPr>
                  <a:t>Major flooding and  runoff to the Hudson</a:t>
                </a:r>
              </a:p>
            </p:txBody>
          </p:sp>
        </p:grpSp>
        <p:sp>
          <p:nvSpPr>
            <p:cNvPr id="17" name="TextBox 16"/>
            <p:cNvSpPr txBox="1"/>
            <p:nvPr/>
          </p:nvSpPr>
          <p:spPr>
            <a:xfrm>
              <a:off x="841074" y="5766160"/>
              <a:ext cx="2798159" cy="276999"/>
            </a:xfrm>
            <a:prstGeom prst="rect">
              <a:avLst/>
            </a:prstGeom>
            <a:noFill/>
          </p:spPr>
          <p:txBody>
            <a:bodyPr wrap="square" rtlCol="0">
              <a:spAutoFit/>
            </a:bodyPr>
            <a:lstStyle/>
            <a:p>
              <a:r>
                <a:rPr lang="en-US" sz="1200" dirty="0">
                  <a:solidFill>
                    <a:schemeClr val="bg1"/>
                  </a:solidFill>
                </a:rPr>
                <a:t>National  Resources Conservation Service</a:t>
              </a:r>
            </a:p>
          </p:txBody>
        </p:sp>
      </p:grpSp>
      <p:grpSp>
        <p:nvGrpSpPr>
          <p:cNvPr id="8" name="Group 7"/>
          <p:cNvGrpSpPr/>
          <p:nvPr/>
        </p:nvGrpSpPr>
        <p:grpSpPr>
          <a:xfrm>
            <a:off x="4775592" y="3293628"/>
            <a:ext cx="3835008" cy="830997"/>
            <a:chOff x="4775592" y="3293628"/>
            <a:chExt cx="3835008" cy="830997"/>
          </a:xfrm>
        </p:grpSpPr>
        <p:sp>
          <p:nvSpPr>
            <p:cNvPr id="6" name="TextBox 5"/>
            <p:cNvSpPr txBox="1"/>
            <p:nvPr/>
          </p:nvSpPr>
          <p:spPr>
            <a:xfrm>
              <a:off x="5867400" y="3293628"/>
              <a:ext cx="2743200" cy="830997"/>
            </a:xfrm>
            <a:prstGeom prst="rect">
              <a:avLst/>
            </a:prstGeom>
            <a:noFill/>
          </p:spPr>
          <p:txBody>
            <a:bodyPr wrap="square" rtlCol="0">
              <a:spAutoFit/>
            </a:bodyPr>
            <a:lstStyle/>
            <a:p>
              <a:pPr algn="ctr"/>
              <a:r>
                <a:rPr lang="en-US" sz="2400" b="1" dirty="0">
                  <a:solidFill>
                    <a:schemeClr val="bg1"/>
                  </a:solidFill>
                </a:rPr>
                <a:t>Heavy rain over the Hudson’s watershed</a:t>
              </a:r>
            </a:p>
          </p:txBody>
        </p:sp>
        <p:sp>
          <p:nvSpPr>
            <p:cNvPr id="7" name="Right Arrow 6"/>
            <p:cNvSpPr/>
            <p:nvPr/>
          </p:nvSpPr>
          <p:spPr>
            <a:xfrm flipH="1">
              <a:off x="4775592" y="3539697"/>
              <a:ext cx="1091807" cy="338858"/>
            </a:xfrm>
            <a:prstGeom prst="rightArrow">
              <a:avLst>
                <a:gd name="adj1" fmla="val 50000"/>
                <a:gd name="adj2" fmla="val 793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884745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xit" presetSubtype="0" fill="hold"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xit" presetSubtype="0" fill="hold" nodeType="with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xit" presetSubtype="0" fill="hold" nodeType="withEffect">
                                  <p:stCondLst>
                                    <p:cond delay="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0" y="1462153"/>
            <a:ext cx="4041140" cy="5204397"/>
          </a:xfrm>
          <a:prstGeom prst="rect">
            <a:avLst/>
          </a:prstGeom>
        </p:spPr>
      </p:pic>
      <p:pic>
        <p:nvPicPr>
          <p:cNvPr id="4" name="Picture 3"/>
          <p:cNvPicPr preferRelativeResize="0">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02117" y="1462153"/>
            <a:ext cx="4041139" cy="5208188"/>
          </a:xfrm>
          <a:prstGeom prst="rect">
            <a:avLst/>
          </a:prstGeom>
        </p:spPr>
      </p:pic>
      <p:sp>
        <p:nvSpPr>
          <p:cNvPr id="6" name="Title 1"/>
          <p:cNvSpPr txBox="1">
            <a:spLocks/>
          </p:cNvSpPr>
          <p:nvPr/>
        </p:nvSpPr>
        <p:spPr>
          <a:xfrm>
            <a:off x="381000" y="685800"/>
            <a:ext cx="8534400" cy="6404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Another influence of the ocean: Tides.</a:t>
            </a:r>
          </a:p>
        </p:txBody>
      </p:sp>
      <p:sp>
        <p:nvSpPr>
          <p:cNvPr id="7" name="TextBox 6"/>
          <p:cNvSpPr txBox="1"/>
          <p:nvPr/>
        </p:nvSpPr>
        <p:spPr>
          <a:xfrm>
            <a:off x="242180" y="1676400"/>
            <a:ext cx="2438400" cy="830997"/>
          </a:xfrm>
          <a:prstGeom prst="rect">
            <a:avLst/>
          </a:prstGeom>
          <a:noFill/>
        </p:spPr>
        <p:txBody>
          <a:bodyPr wrap="square" rtlCol="0">
            <a:spAutoFit/>
          </a:bodyPr>
          <a:lstStyle/>
          <a:p>
            <a:r>
              <a:rPr lang="en-US" sz="2400" b="1" dirty="0">
                <a:solidFill>
                  <a:schemeClr val="bg1"/>
                </a:solidFill>
              </a:rPr>
              <a:t>Low tide at </a:t>
            </a:r>
            <a:r>
              <a:rPr lang="en-US" sz="2400" b="1" dirty="0" err="1">
                <a:solidFill>
                  <a:schemeClr val="bg1"/>
                </a:solidFill>
              </a:rPr>
              <a:t>Schodack</a:t>
            </a:r>
            <a:r>
              <a:rPr lang="en-US" sz="2400" b="1" dirty="0">
                <a:solidFill>
                  <a:schemeClr val="bg1"/>
                </a:solidFill>
              </a:rPr>
              <a:t> Island</a:t>
            </a:r>
          </a:p>
        </p:txBody>
      </p:sp>
      <p:sp>
        <p:nvSpPr>
          <p:cNvPr id="8" name="TextBox 7"/>
          <p:cNvSpPr txBox="1"/>
          <p:nvPr/>
        </p:nvSpPr>
        <p:spPr>
          <a:xfrm>
            <a:off x="6781800" y="1676400"/>
            <a:ext cx="2438400" cy="830997"/>
          </a:xfrm>
          <a:prstGeom prst="rect">
            <a:avLst/>
          </a:prstGeom>
          <a:noFill/>
        </p:spPr>
        <p:txBody>
          <a:bodyPr wrap="square" rtlCol="0">
            <a:spAutoFit/>
          </a:bodyPr>
          <a:lstStyle/>
          <a:p>
            <a:r>
              <a:rPr lang="en-US" sz="2400" b="1" dirty="0">
                <a:solidFill>
                  <a:schemeClr val="bg1"/>
                </a:solidFill>
              </a:rPr>
              <a:t>High tide at </a:t>
            </a:r>
            <a:r>
              <a:rPr lang="en-US" sz="2400" b="1" dirty="0" err="1">
                <a:solidFill>
                  <a:schemeClr val="bg1"/>
                </a:solidFill>
              </a:rPr>
              <a:t>Schodack</a:t>
            </a:r>
            <a:r>
              <a:rPr lang="en-US" sz="2400" b="1" dirty="0">
                <a:solidFill>
                  <a:schemeClr val="bg1"/>
                </a:solidFill>
              </a:rPr>
              <a:t> Island</a:t>
            </a:r>
          </a:p>
        </p:txBody>
      </p:sp>
      <p:pic>
        <p:nvPicPr>
          <p:cNvPr id="2" name="Picture 1"/>
          <p:cNvPicPr>
            <a:picLocks/>
          </p:cNvPicPr>
          <p:nvPr/>
        </p:nvPicPr>
        <p:blipFill>
          <a:blip r:embed="rId5"/>
          <a:stretch>
            <a:fillRect/>
          </a:stretch>
        </p:blipFill>
        <p:spPr>
          <a:xfrm>
            <a:off x="231618" y="2438400"/>
            <a:ext cx="8673220" cy="3200400"/>
          </a:xfrm>
          <a:prstGeom prst="rect">
            <a:avLst/>
          </a:prstGeom>
        </p:spPr>
      </p:pic>
      <p:sp>
        <p:nvSpPr>
          <p:cNvPr id="5" name="TextBox 4"/>
          <p:cNvSpPr txBox="1"/>
          <p:nvPr/>
        </p:nvSpPr>
        <p:spPr>
          <a:xfrm>
            <a:off x="1828800" y="1488611"/>
            <a:ext cx="5791200" cy="461665"/>
          </a:xfrm>
          <a:prstGeom prst="rect">
            <a:avLst/>
          </a:prstGeom>
          <a:noFill/>
        </p:spPr>
        <p:txBody>
          <a:bodyPr wrap="square" rtlCol="0">
            <a:spAutoFit/>
          </a:bodyPr>
          <a:lstStyle/>
          <a:p>
            <a:r>
              <a:rPr lang="en-US" sz="2400" b="1" dirty="0">
                <a:solidFill>
                  <a:schemeClr val="bg1"/>
                </a:solidFill>
              </a:rPr>
              <a:t>Usually two high tides &amp; two low tides daily.</a:t>
            </a:r>
          </a:p>
        </p:txBody>
      </p:sp>
    </p:spTree>
    <p:extLst>
      <p:ext uri="{BB962C8B-B14F-4D97-AF65-F5344CB8AC3E}">
        <p14:creationId xmlns:p14="http://schemas.microsoft.com/office/powerpoint/2010/main" val="182292382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grpId="0"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tterdock0s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1" y="1890718"/>
            <a:ext cx="5942014" cy="424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patterdockTNB2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1711156"/>
            <a:ext cx="5942014" cy="445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0" y="533400"/>
            <a:ext cx="8534400" cy="6404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Rooted plants must adapt to being high &amp; dry part of the time and underwater part of the time.</a:t>
            </a:r>
          </a:p>
        </p:txBody>
      </p:sp>
    </p:spTree>
    <p:extLst>
      <p:ext uri="{BB962C8B-B14F-4D97-AF65-F5344CB8AC3E}">
        <p14:creationId xmlns:p14="http://schemas.microsoft.com/office/powerpoint/2010/main" val="3980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xit" presetSubtype="0" fill="hold" nodeType="withEffect">
                                  <p:stCondLst>
                                    <p:cond delay="0"/>
                                  </p:stCondLst>
                                  <p:childTnLst>
                                    <p:animEffect transition="out" filter="fade">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76202" y="609600"/>
            <a:ext cx="929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aseline="-25000">
                <a:solidFill>
                  <a:srgbClr val="014EA1"/>
                </a:solidFill>
                <a:latin typeface="Arial" panose="020B0604020202020204" pitchFamily="34" charset="0"/>
              </a:defRPr>
            </a:lvl1pPr>
            <a:lvl2pPr marL="742950" indent="-285750">
              <a:defRPr sz="1400" baseline="-25000">
                <a:solidFill>
                  <a:srgbClr val="014EA1"/>
                </a:solidFill>
                <a:latin typeface="Arial" panose="020B0604020202020204" pitchFamily="34" charset="0"/>
              </a:defRPr>
            </a:lvl2pPr>
            <a:lvl3pPr marL="1143000" indent="-228600">
              <a:defRPr sz="1400" baseline="-25000">
                <a:solidFill>
                  <a:srgbClr val="014EA1"/>
                </a:solidFill>
                <a:latin typeface="Arial" panose="020B0604020202020204" pitchFamily="34" charset="0"/>
              </a:defRPr>
            </a:lvl3pPr>
            <a:lvl4pPr marL="1600200" indent="-228600">
              <a:defRPr sz="1400" baseline="-25000">
                <a:solidFill>
                  <a:srgbClr val="014EA1"/>
                </a:solidFill>
                <a:latin typeface="Arial" panose="020B0604020202020204" pitchFamily="34" charset="0"/>
              </a:defRPr>
            </a:lvl4pPr>
            <a:lvl5pPr marL="2057400" indent="-228600">
              <a:defRPr sz="1400" baseline="-25000">
                <a:solidFill>
                  <a:srgbClr val="014EA1"/>
                </a:solidFill>
                <a:latin typeface="Arial" panose="020B0604020202020204" pitchFamily="34" charset="0"/>
              </a:defRPr>
            </a:lvl5pPr>
            <a:lvl6pPr marL="2514600" indent="-228600" eaLnBrk="0" fontAlgn="base" hangingPunct="0">
              <a:spcBef>
                <a:spcPct val="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0"/>
              </a:spcBef>
              <a:spcAft>
                <a:spcPct val="0"/>
              </a:spcAft>
              <a:defRPr sz="1400" baseline="-25000">
                <a:solidFill>
                  <a:srgbClr val="014EA1"/>
                </a:solidFill>
                <a:latin typeface="Arial" panose="020B0604020202020204" pitchFamily="34" charset="0"/>
              </a:defRPr>
            </a:lvl9pPr>
          </a:lstStyle>
          <a:p>
            <a:pPr algn="ctr" eaLnBrk="1" hangingPunct="1"/>
            <a:r>
              <a:rPr lang="en-US" altLang="en-US" sz="32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Ocean tides travel up the estuary to Albany &amp; Troy.</a:t>
            </a:r>
          </a:p>
        </p:txBody>
      </p:sp>
      <p:sp>
        <p:nvSpPr>
          <p:cNvPr id="2" name="TextBox 1"/>
          <p:cNvSpPr txBox="1"/>
          <p:nvPr/>
        </p:nvSpPr>
        <p:spPr>
          <a:xfrm>
            <a:off x="1902360" y="5462116"/>
            <a:ext cx="5339275" cy="830997"/>
          </a:xfrm>
          <a:prstGeom prst="rect">
            <a:avLst/>
          </a:prstGeom>
          <a:noFill/>
        </p:spPr>
        <p:txBody>
          <a:bodyPr wrap="square" rtlCol="0">
            <a:spAutoFit/>
          </a:bodyPr>
          <a:lstStyle/>
          <a:p>
            <a:r>
              <a:rPr lang="en-US" sz="2400" b="1" dirty="0">
                <a:solidFill>
                  <a:schemeClr val="bg1"/>
                </a:solidFill>
              </a:rPr>
              <a:t>How does the plot of tides at Albany differ from the plot for Poughkeepsie?</a:t>
            </a:r>
          </a:p>
        </p:txBody>
      </p:sp>
      <p:pic>
        <p:nvPicPr>
          <p:cNvPr id="3" name="Picture 2"/>
          <p:cNvPicPr>
            <a:picLocks noChangeAspect="1"/>
          </p:cNvPicPr>
          <p:nvPr/>
        </p:nvPicPr>
        <p:blipFill>
          <a:blip r:embed="rId3"/>
          <a:stretch>
            <a:fillRect/>
          </a:stretch>
        </p:blipFill>
        <p:spPr>
          <a:xfrm>
            <a:off x="186332" y="1752600"/>
            <a:ext cx="8771335" cy="3429000"/>
          </a:xfrm>
          <a:prstGeom prst="rect">
            <a:avLst/>
          </a:prstGeom>
        </p:spPr>
      </p:pic>
      <p:grpSp>
        <p:nvGrpSpPr>
          <p:cNvPr id="20" name="Group 19"/>
          <p:cNvGrpSpPr/>
          <p:nvPr/>
        </p:nvGrpSpPr>
        <p:grpSpPr>
          <a:xfrm>
            <a:off x="1295400" y="2362200"/>
            <a:ext cx="6931560" cy="762000"/>
            <a:chOff x="1295400" y="2362200"/>
            <a:chExt cx="6931560" cy="762000"/>
          </a:xfrm>
        </p:grpSpPr>
        <p:sp>
          <p:nvSpPr>
            <p:cNvPr id="4" name="Up Arrow 3"/>
            <p:cNvSpPr/>
            <p:nvPr/>
          </p:nvSpPr>
          <p:spPr>
            <a:xfrm>
              <a:off x="1751846" y="25527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3810000" y="23622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5943600" y="27432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8001000" y="25146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295400" y="29337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74679" y="27432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08279" y="31242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20000" y="2895600"/>
              <a:ext cx="49398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362200" y="3960091"/>
            <a:ext cx="4953000" cy="269009"/>
            <a:chOff x="2362200" y="3960091"/>
            <a:chExt cx="4953000" cy="269009"/>
          </a:xfrm>
        </p:grpSpPr>
        <p:sp>
          <p:nvSpPr>
            <p:cNvPr id="21" name="Down Arrow 20"/>
            <p:cNvSpPr/>
            <p:nvPr/>
          </p:nvSpPr>
          <p:spPr>
            <a:xfrm>
              <a:off x="2895600" y="4038600"/>
              <a:ext cx="228600" cy="152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5105400" y="3962400"/>
              <a:ext cx="228600" cy="2286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7086600" y="4038600"/>
              <a:ext cx="228600" cy="1905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2362200" y="4038600"/>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0" y="3960091"/>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53200" y="4038600"/>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180763" y="2756972"/>
            <a:ext cx="6970980" cy="381000"/>
            <a:chOff x="1295400" y="2743200"/>
            <a:chExt cx="6970980" cy="381000"/>
          </a:xfrm>
        </p:grpSpPr>
        <p:cxnSp>
          <p:nvCxnSpPr>
            <p:cNvPr id="35" name="Straight Connector 34"/>
            <p:cNvCxnSpPr/>
            <p:nvPr/>
          </p:nvCxnSpPr>
          <p:spPr>
            <a:xfrm>
              <a:off x="1295400" y="2933700"/>
              <a:ext cx="682406"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374679" y="2743200"/>
              <a:ext cx="71994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08279" y="3124200"/>
              <a:ext cx="71994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20000" y="2895600"/>
              <a:ext cx="64638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324100" y="3958937"/>
            <a:ext cx="4876800" cy="78509"/>
            <a:chOff x="2362200" y="3960091"/>
            <a:chExt cx="4876800" cy="78509"/>
          </a:xfrm>
        </p:grpSpPr>
        <p:cxnSp>
          <p:nvCxnSpPr>
            <p:cNvPr id="50" name="Straight Connector 49"/>
            <p:cNvCxnSpPr/>
            <p:nvPr/>
          </p:nvCxnSpPr>
          <p:spPr>
            <a:xfrm>
              <a:off x="2362200" y="4038600"/>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572000" y="3960091"/>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53200" y="4038600"/>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1747325" y="5486400"/>
            <a:ext cx="5339275" cy="830997"/>
          </a:xfrm>
          <a:prstGeom prst="rect">
            <a:avLst/>
          </a:prstGeom>
          <a:noFill/>
        </p:spPr>
        <p:txBody>
          <a:bodyPr wrap="square" rtlCol="0">
            <a:spAutoFit/>
          </a:bodyPr>
          <a:lstStyle/>
          <a:p>
            <a:pPr algn="ctr"/>
            <a:r>
              <a:rPr lang="en-US" sz="2400" b="1" dirty="0">
                <a:solidFill>
                  <a:schemeClr val="bg1"/>
                </a:solidFill>
              </a:rPr>
              <a:t>Any given high or low tide at Poughkeepsie will occur later at Albany.</a:t>
            </a:r>
          </a:p>
        </p:txBody>
      </p:sp>
      <p:sp>
        <p:nvSpPr>
          <p:cNvPr id="54" name="TextBox 53"/>
          <p:cNvSpPr txBox="1"/>
          <p:nvPr/>
        </p:nvSpPr>
        <p:spPr>
          <a:xfrm>
            <a:off x="2052124" y="5462115"/>
            <a:ext cx="4729675" cy="830997"/>
          </a:xfrm>
          <a:prstGeom prst="rect">
            <a:avLst/>
          </a:prstGeom>
          <a:noFill/>
        </p:spPr>
        <p:txBody>
          <a:bodyPr wrap="square" rtlCol="0">
            <a:spAutoFit/>
          </a:bodyPr>
          <a:lstStyle/>
          <a:p>
            <a:pPr algn="ctr"/>
            <a:r>
              <a:rPr lang="en-US" sz="2400" b="1" dirty="0">
                <a:solidFill>
                  <a:schemeClr val="bg1"/>
                </a:solidFill>
              </a:rPr>
              <a:t>Tides are more extreme at Albany – highs are higher and lows lower.</a:t>
            </a:r>
          </a:p>
        </p:txBody>
      </p:sp>
    </p:spTree>
    <p:extLst>
      <p:ext uri="{BB962C8B-B14F-4D97-AF65-F5344CB8AC3E}">
        <p14:creationId xmlns:p14="http://schemas.microsoft.com/office/powerpoint/2010/main" val="10479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10" presetClass="exit" presetSubtype="0" fill="hold" grpId="0"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cTn>
                              </p:par>
                            </p:childTnLst>
                          </p:cTn>
                        </p:par>
                        <p:par>
                          <p:cTn id="24" fill="hold">
                            <p:stCondLst>
                              <p:cond delay="1000"/>
                            </p:stCondLst>
                            <p:childTnLst>
                              <p:par>
                                <p:cTn id="25" presetID="10" presetClass="exit" presetSubtype="0" fill="hold" grpId="1" nodeType="afterEffect">
                                  <p:stCondLst>
                                    <p:cond delay="0"/>
                                  </p:stCondLst>
                                  <p:childTnLst>
                                    <p:animEffect transition="out" filter="fade">
                                      <p:cBhvr>
                                        <p:cTn id="26" dur="1000"/>
                                        <p:tgtEl>
                                          <p:spTgt spid="53"/>
                                        </p:tgtEl>
                                      </p:cBhvr>
                                    </p:animEffect>
                                    <p:set>
                                      <p:cBhvr>
                                        <p:cTn id="27" dur="1" fill="hold">
                                          <p:stCondLst>
                                            <p:cond delay="999"/>
                                          </p:stCondLst>
                                        </p:cTn>
                                        <p:tgtEl>
                                          <p:spTgt spid="5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3" grpId="1"/>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rot="5400000">
            <a:off x="610334" y="1984844"/>
            <a:ext cx="441813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4729080" y="1542821"/>
            <a:ext cx="3572039" cy="440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8"/>
          <p:cNvSpPr>
            <a:spLocks noChangeArrowheads="1"/>
          </p:cNvSpPr>
          <p:nvPr/>
        </p:nvSpPr>
        <p:spPr bwMode="auto">
          <a:xfrm>
            <a:off x="723899" y="532648"/>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algn="ctr" eaLnBrk="1" hangingPunct="1">
              <a:spcBef>
                <a:spcPct val="0"/>
              </a:spcBef>
            </a:pPr>
            <a:r>
              <a:rPr lang="en-US" altLang="en-US" sz="3200" b="1" baseline="0" dirty="0">
                <a:solidFill>
                  <a:schemeClr val="bg1"/>
                </a:solidFill>
                <a:latin typeface="+mn-lt"/>
              </a:rPr>
              <a:t>Tides cause the estuary’s currents to switch direction about every six hours.</a:t>
            </a:r>
          </a:p>
        </p:txBody>
      </p:sp>
      <p:sp>
        <p:nvSpPr>
          <p:cNvPr id="5" name="Right Arrow 4"/>
          <p:cNvSpPr>
            <a:spLocks noChangeArrowheads="1"/>
          </p:cNvSpPr>
          <p:nvPr/>
        </p:nvSpPr>
        <p:spPr bwMode="auto">
          <a:xfrm rot="11221001">
            <a:off x="3379015" y="4972488"/>
            <a:ext cx="1003343" cy="490708"/>
          </a:xfrm>
          <a:prstGeom prst="rightArrow">
            <a:avLst>
              <a:gd name="adj1" fmla="val 32296"/>
              <a:gd name="adj2" fmla="val 64215"/>
            </a:avLst>
          </a:prstGeom>
          <a:solidFill>
            <a:srgbClr val="C00000"/>
          </a:solidFill>
          <a:ln>
            <a:noFill/>
          </a:ln>
          <a:scene3d>
            <a:camera prst="isometricOffAxis2Top"/>
            <a:lightRig rig="threePt" dir="t"/>
          </a:scene3d>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eaLnBrk="1" hangingPunct="1"/>
            <a:endParaRPr lang="en-US" altLang="en-US"/>
          </a:p>
        </p:txBody>
      </p:sp>
      <p:sp>
        <p:nvSpPr>
          <p:cNvPr id="6" name="Right Arrow 5"/>
          <p:cNvSpPr>
            <a:spLocks noChangeArrowheads="1"/>
          </p:cNvSpPr>
          <p:nvPr/>
        </p:nvSpPr>
        <p:spPr bwMode="auto">
          <a:xfrm rot="537616">
            <a:off x="4680476" y="4343160"/>
            <a:ext cx="1014115" cy="493921"/>
          </a:xfrm>
          <a:prstGeom prst="rightArrow">
            <a:avLst>
              <a:gd name="adj1" fmla="val 32296"/>
              <a:gd name="adj2" fmla="val 57976"/>
            </a:avLst>
          </a:prstGeom>
          <a:solidFill>
            <a:srgbClr val="C00000"/>
          </a:solidFill>
          <a:ln>
            <a:noFill/>
          </a:ln>
          <a:scene3d>
            <a:camera prst="isometricOffAxis2Top"/>
            <a:lightRig rig="threePt" dir="t"/>
          </a:scene3d>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eaLnBrk="1" hangingPunct="1"/>
            <a:endParaRPr lang="en-US" altLang="en-US"/>
          </a:p>
        </p:txBody>
      </p:sp>
      <p:sp>
        <p:nvSpPr>
          <p:cNvPr id="7" name="Rectangle 8"/>
          <p:cNvSpPr>
            <a:spLocks noChangeArrowheads="1"/>
          </p:cNvSpPr>
          <p:nvPr/>
        </p:nvSpPr>
        <p:spPr bwMode="auto">
          <a:xfrm>
            <a:off x="1066800" y="5953733"/>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algn="ctr" eaLnBrk="1" hangingPunct="1">
              <a:spcBef>
                <a:spcPct val="0"/>
              </a:spcBef>
            </a:pPr>
            <a:r>
              <a:rPr lang="en-US" altLang="en-US" sz="2400" b="1" baseline="0" dirty="0" err="1">
                <a:solidFill>
                  <a:schemeClr val="bg1"/>
                </a:solidFill>
                <a:latin typeface="+mn-lt"/>
              </a:rPr>
              <a:t>Mahicantuck</a:t>
            </a:r>
            <a:r>
              <a:rPr lang="en-US" altLang="en-US" sz="2400" b="1" baseline="0" dirty="0">
                <a:solidFill>
                  <a:schemeClr val="bg1"/>
                </a:solidFill>
                <a:latin typeface="+mn-lt"/>
              </a:rPr>
              <a:t>: The River That Flows Both Ways</a:t>
            </a:r>
          </a:p>
        </p:txBody>
      </p:sp>
      <p:sp>
        <p:nvSpPr>
          <p:cNvPr id="4" name="TextBox 3"/>
          <p:cNvSpPr txBox="1"/>
          <p:nvPr/>
        </p:nvSpPr>
        <p:spPr>
          <a:xfrm>
            <a:off x="1946539" y="1550044"/>
            <a:ext cx="1905000" cy="461665"/>
          </a:xfrm>
          <a:prstGeom prst="rect">
            <a:avLst/>
          </a:prstGeom>
          <a:noFill/>
        </p:spPr>
        <p:txBody>
          <a:bodyPr wrap="square" rtlCol="0">
            <a:spAutoFit/>
          </a:bodyPr>
          <a:lstStyle/>
          <a:p>
            <a:r>
              <a:rPr lang="en-US" sz="2400" dirty="0">
                <a:solidFill>
                  <a:schemeClr val="bg1"/>
                </a:solidFill>
              </a:rPr>
              <a:t>Flood current</a:t>
            </a:r>
          </a:p>
        </p:txBody>
      </p:sp>
      <p:sp>
        <p:nvSpPr>
          <p:cNvPr id="9" name="TextBox 8"/>
          <p:cNvSpPr txBox="1"/>
          <p:nvPr/>
        </p:nvSpPr>
        <p:spPr>
          <a:xfrm>
            <a:off x="5562600" y="1550044"/>
            <a:ext cx="1905000" cy="461665"/>
          </a:xfrm>
          <a:prstGeom prst="rect">
            <a:avLst/>
          </a:prstGeom>
          <a:noFill/>
        </p:spPr>
        <p:txBody>
          <a:bodyPr wrap="square" rtlCol="0">
            <a:spAutoFit/>
          </a:bodyPr>
          <a:lstStyle/>
          <a:p>
            <a:r>
              <a:rPr lang="en-US" sz="2400" dirty="0">
                <a:solidFill>
                  <a:schemeClr val="bg1"/>
                </a:solidFill>
              </a:rPr>
              <a:t>Ebb current</a:t>
            </a:r>
          </a:p>
        </p:txBody>
      </p:sp>
    </p:spTree>
    <p:extLst>
      <p:ext uri="{BB962C8B-B14F-4D97-AF65-F5344CB8AC3E}">
        <p14:creationId xmlns:p14="http://schemas.microsoft.com/office/powerpoint/2010/main" val="31291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2000"/>
                            </p:stCondLst>
                            <p:childTnLst>
                              <p:par>
                                <p:cTn id="15" presetID="42" presetClass="path" presetSubtype="0" repeatCount="indefinite" accel="50000" decel="50000" fill="hold" grpId="1" nodeType="afterEffect">
                                  <p:stCondLst>
                                    <p:cond delay="0"/>
                                  </p:stCondLst>
                                  <p:endCondLst>
                                    <p:cond evt="onNext" delay="0">
                                      <p:tgtEl>
                                        <p:sldTgt/>
                                      </p:tgtEl>
                                    </p:cond>
                                  </p:endCondLst>
                                  <p:childTnLst>
                                    <p:animMotion origin="layout" path="M 8.33333E-7 1.85185E-6 L -0.11615 -0.04537 " pathEditMode="relative" rAng="0" ptsTypes="AA">
                                      <p:cBhvr>
                                        <p:cTn id="16" dur="2000" fill="hold"/>
                                        <p:tgtEl>
                                          <p:spTgt spid="5"/>
                                        </p:tgtEl>
                                        <p:attrNameLst>
                                          <p:attrName>ppt_x</p:attrName>
                                          <p:attrName>ppt_y</p:attrName>
                                        </p:attrNameLst>
                                      </p:cBhvr>
                                      <p:rCtr x="-5816" y="-2269"/>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2000"/>
                            </p:stCondLst>
                            <p:childTnLst>
                              <p:par>
                                <p:cTn id="29" presetID="42" presetClass="path" presetSubtype="0" repeatCount="indefinite" accel="50000" decel="50000" fill="hold" grpId="1" nodeType="afterEffect">
                                  <p:stCondLst>
                                    <p:cond delay="0"/>
                                  </p:stCondLst>
                                  <p:endCondLst>
                                    <p:cond evt="onNext" delay="0">
                                      <p:tgtEl>
                                        <p:sldTgt/>
                                      </p:tgtEl>
                                    </p:cond>
                                  </p:endCondLst>
                                  <p:childTnLst>
                                    <p:animMotion origin="layout" path="M 2.5E-6 -2.96296E-6 L 0.08281 0.03079 " pathEditMode="relative" rAng="0" ptsTypes="AA">
                                      <p:cBhvr>
                                        <p:cTn id="30" dur="2000" fill="hold"/>
                                        <p:tgtEl>
                                          <p:spTgt spid="6"/>
                                        </p:tgtEl>
                                        <p:attrNameLst>
                                          <p:attrName>ppt_x</p:attrName>
                                          <p:attrName>ppt_y</p:attrName>
                                        </p:attrNameLst>
                                      </p:cBhvr>
                                      <p:rCtr x="4132"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9025" y="594674"/>
            <a:ext cx="89154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Calibri"/>
                <a:ea typeface="+mj-ea"/>
                <a:cs typeface="+mj-cs"/>
              </a:rPr>
              <a:t>There are many ways to</a:t>
            </a:r>
            <a:r>
              <a:rPr kumimoji="0" lang="en-US" sz="3200" b="1" i="0" u="none" strike="noStrike" kern="1200" cap="none" spc="0" normalizeH="0" noProof="0" dirty="0">
                <a:ln>
                  <a:noFill/>
                </a:ln>
                <a:solidFill>
                  <a:sysClr val="window" lastClr="FFFFFF"/>
                </a:solidFill>
                <a:effectLst/>
                <a:uLnTx/>
                <a:uFillTx/>
                <a:latin typeface="Calibri"/>
                <a:ea typeface="+mj-ea"/>
                <a:cs typeface="+mj-cs"/>
              </a:rPr>
              <a:t> explore the Hudson River:</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grpSp>
        <p:nvGrpSpPr>
          <p:cNvPr id="14" name="Group 13"/>
          <p:cNvGrpSpPr/>
          <p:nvPr/>
        </p:nvGrpSpPr>
        <p:grpSpPr>
          <a:xfrm>
            <a:off x="228600" y="1248436"/>
            <a:ext cx="7239000" cy="3221233"/>
            <a:chOff x="228600" y="1248436"/>
            <a:chExt cx="7239000" cy="3221233"/>
          </a:xfrm>
        </p:grpSpPr>
        <p:sp>
          <p:nvSpPr>
            <p:cNvPr id="3" name="TextBox 2"/>
            <p:cNvSpPr txBox="1"/>
            <p:nvPr/>
          </p:nvSpPr>
          <p:spPr>
            <a:xfrm>
              <a:off x="4697633" y="1248436"/>
              <a:ext cx="27699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prstClr val="white"/>
                  </a:solidFill>
                </a:rPr>
                <a:t>with</a:t>
              </a:r>
              <a:r>
                <a:rPr kumimoji="0" lang="en-US" sz="2400" b="1" i="0" u="none" strike="noStrike" kern="0" cap="none" spc="0" normalizeH="0" baseline="0" noProof="0" dirty="0">
                  <a:ln>
                    <a:noFill/>
                  </a:ln>
                  <a:solidFill>
                    <a:prstClr val="white"/>
                  </a:solidFill>
                  <a:effectLst/>
                  <a:uLnTx/>
                  <a:uFillTx/>
                </a:rPr>
                <a:t> photographs,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337774"/>
              <a:ext cx="2117417" cy="31318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6925" y="1337774"/>
              <a:ext cx="2209800" cy="3117292"/>
            </a:xfrm>
            <a:prstGeom prst="rect">
              <a:avLst/>
            </a:prstGeom>
          </p:spPr>
        </p:pic>
      </p:grpSp>
      <p:grpSp>
        <p:nvGrpSpPr>
          <p:cNvPr id="16" name="Group 15"/>
          <p:cNvGrpSpPr/>
          <p:nvPr/>
        </p:nvGrpSpPr>
        <p:grpSpPr>
          <a:xfrm>
            <a:off x="4823341" y="1923324"/>
            <a:ext cx="4379507" cy="2202561"/>
            <a:chOff x="5382360" y="1923324"/>
            <a:chExt cx="4379507" cy="2202561"/>
          </a:xfrm>
        </p:grpSpPr>
        <p:sp>
          <p:nvSpPr>
            <p:cNvPr id="4" name="TextBox 3"/>
            <p:cNvSpPr txBox="1"/>
            <p:nvPr/>
          </p:nvSpPr>
          <p:spPr>
            <a:xfrm>
              <a:off x="8636219" y="2665587"/>
              <a:ext cx="11256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maps,</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2360" y="1923324"/>
              <a:ext cx="3212939" cy="2202561"/>
            </a:xfrm>
            <a:prstGeom prst="rect">
              <a:avLst/>
            </a:prstGeom>
          </p:spPr>
        </p:pic>
      </p:grpSp>
      <p:grpSp>
        <p:nvGrpSpPr>
          <p:cNvPr id="19" name="Group 18"/>
          <p:cNvGrpSpPr/>
          <p:nvPr/>
        </p:nvGrpSpPr>
        <p:grpSpPr>
          <a:xfrm>
            <a:off x="4707775" y="4181342"/>
            <a:ext cx="4207625" cy="1914658"/>
            <a:chOff x="4707775" y="4181342"/>
            <a:chExt cx="4207625" cy="1914658"/>
          </a:xfrm>
        </p:grpSpPr>
        <p:sp>
          <p:nvSpPr>
            <p:cNvPr id="5" name="TextBox 4"/>
            <p:cNvSpPr txBox="1"/>
            <p:nvPr/>
          </p:nvSpPr>
          <p:spPr>
            <a:xfrm>
              <a:off x="6354808" y="4181342"/>
              <a:ext cx="1268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prstClr val="white"/>
                  </a:solidFill>
                </a:rPr>
                <a:t>graphs,</a:t>
              </a:r>
              <a:endParaRPr kumimoji="0" lang="en-US" sz="2400" b="1" i="0" u="none" strike="noStrike" kern="0" cap="none" spc="0" normalizeH="0" baseline="0" noProof="0" dirty="0">
                <a:ln>
                  <a:noFill/>
                </a:ln>
                <a:solidFill>
                  <a:prstClr val="white"/>
                </a:solidFill>
                <a:effectLst/>
                <a:uLnTx/>
                <a:uFillTx/>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7775" y="4643007"/>
              <a:ext cx="4207625" cy="1452993"/>
            </a:xfrm>
            <a:prstGeom prst="rect">
              <a:avLst/>
            </a:prstGeom>
          </p:spPr>
        </p:pic>
      </p:grpSp>
      <p:grpSp>
        <p:nvGrpSpPr>
          <p:cNvPr id="15" name="Group 14"/>
          <p:cNvGrpSpPr/>
          <p:nvPr/>
        </p:nvGrpSpPr>
        <p:grpSpPr>
          <a:xfrm>
            <a:off x="581860" y="4027041"/>
            <a:ext cx="6207093" cy="2736872"/>
            <a:chOff x="581860" y="4027041"/>
            <a:chExt cx="6207093" cy="2736872"/>
          </a:xfrm>
        </p:grpSpPr>
        <p:sp>
          <p:nvSpPr>
            <p:cNvPr id="6" name="TextBox 5"/>
            <p:cNvSpPr txBox="1"/>
            <p:nvPr/>
          </p:nvSpPr>
          <p:spPr>
            <a:xfrm>
              <a:off x="4280141" y="6302248"/>
              <a:ext cx="2508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and</a:t>
              </a:r>
              <a:r>
                <a:rPr lang="en-US" sz="2400" b="1" kern="0" dirty="0">
                  <a:solidFill>
                    <a:prstClr val="white"/>
                  </a:solidFill>
                </a:rPr>
                <a:t> by wading in.</a:t>
              </a:r>
              <a:endParaRPr kumimoji="0" lang="en-US" sz="2400" b="1" i="0" u="none" strike="noStrike" kern="0" cap="none" spc="0" normalizeH="0" baseline="0" noProof="0" dirty="0">
                <a:ln>
                  <a:noFill/>
                </a:ln>
                <a:solidFill>
                  <a:prstClr val="white"/>
                </a:solidFill>
                <a:effectLst/>
                <a:uLnTx/>
                <a:uFillTx/>
              </a:endParaRPr>
            </a:p>
          </p:txBody>
        </p:sp>
        <p:pic>
          <p:nvPicPr>
            <p:cNvPr id="13" name="Picture 12"/>
            <p:cNvPicPr>
              <a:picLocks noChangeAspect="1"/>
            </p:cNvPicPr>
            <p:nvPr/>
          </p:nvPicPr>
          <p:blipFill rotWithShape="1">
            <a:blip r:embed="rId7" cstate="screen">
              <a:lum contrast="7000"/>
              <a:extLst>
                <a:ext uri="{BEBA8EAE-BF5A-486C-A8C5-ECC9F3942E4B}">
                  <a14:imgProps xmlns:a14="http://schemas.microsoft.com/office/drawing/2010/main">
                    <a14:imgLayer r:embed="rId8">
                      <a14:imgEffect>
                        <a14:sharpenSoften amount="4000"/>
                      </a14:imgEffect>
                      <a14:imgEffect>
                        <a14:brightnessContrast contrast="6000"/>
                      </a14:imgEffect>
                    </a14:imgLayer>
                  </a14:imgProps>
                </a:ext>
                <a:ext uri="{28A0092B-C50C-407E-A947-70E740481C1C}">
                  <a14:useLocalDpi xmlns:a14="http://schemas.microsoft.com/office/drawing/2010/main"/>
                </a:ext>
              </a:extLst>
            </a:blip>
            <a:srcRect l="-756" t="977" r="20948" b="8583"/>
            <a:stretch/>
          </p:blipFill>
          <p:spPr>
            <a:xfrm>
              <a:off x="581860" y="4027041"/>
              <a:ext cx="3538728" cy="2638492"/>
            </a:xfrm>
            <a:prstGeom prst="rect">
              <a:avLst/>
            </a:prstGeom>
          </p:spPr>
        </p:pic>
      </p:grpSp>
    </p:spTree>
    <p:extLst>
      <p:ext uri="{BB962C8B-B14F-4D97-AF65-F5344CB8AC3E}">
        <p14:creationId xmlns:p14="http://schemas.microsoft.com/office/powerpoint/2010/main" val="89284482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8700" y="533400"/>
            <a:ext cx="70866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Tidal currents stir up mud, </a:t>
            </a:r>
          </a:p>
          <a:p>
            <a:r>
              <a:rPr lang="en-US" sz="3200" b="1" dirty="0">
                <a:solidFill>
                  <a:prstClr val="white"/>
                </a:solidFill>
                <a:latin typeface="Calibri"/>
              </a:rPr>
              <a:t>contributing to turbidity in the estuary.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4538" y="1676400"/>
            <a:ext cx="4454924" cy="5105400"/>
          </a:xfrm>
          <a:prstGeom prst="rect">
            <a:avLst/>
          </a:prstGeom>
        </p:spPr>
      </p:pic>
    </p:spTree>
    <p:extLst>
      <p:ext uri="{BB962C8B-B14F-4D97-AF65-F5344CB8AC3E}">
        <p14:creationId xmlns:p14="http://schemas.microsoft.com/office/powerpoint/2010/main" val="350651998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981200"/>
            <a:ext cx="8686800" cy="3854664"/>
          </a:xfrm>
          <a:prstGeom prst="rect">
            <a:avLst/>
          </a:prstGeom>
        </p:spPr>
      </p:pic>
      <p:sp>
        <p:nvSpPr>
          <p:cNvPr id="3" name="Title 1"/>
          <p:cNvSpPr txBox="1">
            <a:spLocks/>
          </p:cNvSpPr>
          <p:nvPr/>
        </p:nvSpPr>
        <p:spPr>
          <a:xfrm>
            <a:off x="647700" y="685800"/>
            <a:ext cx="7848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The stronger the tidal currents, the more mud they stir up, increasing turbidity. </a:t>
            </a:r>
          </a:p>
        </p:txBody>
      </p:sp>
      <p:sp>
        <p:nvSpPr>
          <p:cNvPr id="4" name="Up-Down Arrow 3"/>
          <p:cNvSpPr/>
          <p:nvPr/>
        </p:nvSpPr>
        <p:spPr>
          <a:xfrm>
            <a:off x="838200" y="2667000"/>
            <a:ext cx="228600" cy="13716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Down Arrow 5"/>
          <p:cNvSpPr/>
          <p:nvPr/>
        </p:nvSpPr>
        <p:spPr>
          <a:xfrm>
            <a:off x="3886200" y="2362200"/>
            <a:ext cx="228600" cy="20574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38200" y="3352800"/>
            <a:ext cx="7391400" cy="725714"/>
          </a:xfrm>
          <a:custGeom>
            <a:avLst/>
            <a:gdLst>
              <a:gd name="connsiteX0" fmla="*/ 7489488 w 7489488"/>
              <a:gd name="connsiteY0" fmla="*/ 522514 h 522514"/>
              <a:gd name="connsiteX1" fmla="*/ 6894402 w 7489488"/>
              <a:gd name="connsiteY1" fmla="*/ 493486 h 522514"/>
              <a:gd name="connsiteX2" fmla="*/ 6836345 w 7489488"/>
              <a:gd name="connsiteY2" fmla="*/ 478971 h 522514"/>
              <a:gd name="connsiteX3" fmla="*/ 6633145 w 7489488"/>
              <a:gd name="connsiteY3" fmla="*/ 449943 h 522514"/>
              <a:gd name="connsiteX4" fmla="*/ 6575088 w 7489488"/>
              <a:gd name="connsiteY4" fmla="*/ 435429 h 522514"/>
              <a:gd name="connsiteX5" fmla="*/ 6067088 w 7489488"/>
              <a:gd name="connsiteY5" fmla="*/ 406400 h 522514"/>
              <a:gd name="connsiteX6" fmla="*/ 5776802 w 7489488"/>
              <a:gd name="connsiteY6" fmla="*/ 377371 h 522514"/>
              <a:gd name="connsiteX7" fmla="*/ 5660688 w 7489488"/>
              <a:gd name="connsiteY7" fmla="*/ 348343 h 522514"/>
              <a:gd name="connsiteX8" fmla="*/ 5602631 w 7489488"/>
              <a:gd name="connsiteY8" fmla="*/ 333829 h 522514"/>
              <a:gd name="connsiteX9" fmla="*/ 5210745 w 7489488"/>
              <a:gd name="connsiteY9" fmla="*/ 290286 h 522514"/>
              <a:gd name="connsiteX10" fmla="*/ 5152688 w 7489488"/>
              <a:gd name="connsiteY10" fmla="*/ 275771 h 522514"/>
              <a:gd name="connsiteX11" fmla="*/ 5109145 w 7489488"/>
              <a:gd name="connsiteY11" fmla="*/ 261257 h 522514"/>
              <a:gd name="connsiteX12" fmla="*/ 5036574 w 7489488"/>
              <a:gd name="connsiteY12" fmla="*/ 246743 h 522514"/>
              <a:gd name="connsiteX13" fmla="*/ 4746288 w 7489488"/>
              <a:gd name="connsiteY13" fmla="*/ 203200 h 522514"/>
              <a:gd name="connsiteX14" fmla="*/ 4586631 w 7489488"/>
              <a:gd name="connsiteY14" fmla="*/ 159657 h 522514"/>
              <a:gd name="connsiteX15" fmla="*/ 4528574 w 7489488"/>
              <a:gd name="connsiteY15" fmla="*/ 145143 h 522514"/>
              <a:gd name="connsiteX16" fmla="*/ 4209259 w 7489488"/>
              <a:gd name="connsiteY16" fmla="*/ 130629 h 522514"/>
              <a:gd name="connsiteX17" fmla="*/ 3948002 w 7489488"/>
              <a:gd name="connsiteY17" fmla="*/ 101600 h 522514"/>
              <a:gd name="connsiteX18" fmla="*/ 3817374 w 7489488"/>
              <a:gd name="connsiteY18" fmla="*/ 87086 h 522514"/>
              <a:gd name="connsiteX19" fmla="*/ 3643202 w 7489488"/>
              <a:gd name="connsiteY19" fmla="*/ 58057 h 522514"/>
              <a:gd name="connsiteX20" fmla="*/ 3556117 w 7489488"/>
              <a:gd name="connsiteY20" fmla="*/ 43543 h 522514"/>
              <a:gd name="connsiteX21" fmla="*/ 3149717 w 7489488"/>
              <a:gd name="connsiteY21" fmla="*/ 0 h 522514"/>
              <a:gd name="connsiteX22" fmla="*/ 2656231 w 7489488"/>
              <a:gd name="connsiteY22" fmla="*/ 14514 h 522514"/>
              <a:gd name="connsiteX23" fmla="*/ 2598174 w 7489488"/>
              <a:gd name="connsiteY23" fmla="*/ 29029 h 522514"/>
              <a:gd name="connsiteX24" fmla="*/ 2032117 w 7489488"/>
              <a:gd name="connsiteY24" fmla="*/ 58057 h 522514"/>
              <a:gd name="connsiteX25" fmla="*/ 1930517 w 7489488"/>
              <a:gd name="connsiteY25" fmla="*/ 72571 h 522514"/>
              <a:gd name="connsiteX26" fmla="*/ 1741831 w 7489488"/>
              <a:gd name="connsiteY26" fmla="*/ 87086 h 522514"/>
              <a:gd name="connsiteX27" fmla="*/ 1698288 w 7489488"/>
              <a:gd name="connsiteY27" fmla="*/ 101600 h 522514"/>
              <a:gd name="connsiteX28" fmla="*/ 1509602 w 7489488"/>
              <a:gd name="connsiteY28" fmla="*/ 130629 h 522514"/>
              <a:gd name="connsiteX29" fmla="*/ 1320917 w 7489488"/>
              <a:gd name="connsiteY29" fmla="*/ 145143 h 522514"/>
              <a:gd name="connsiteX30" fmla="*/ 1059659 w 7489488"/>
              <a:gd name="connsiteY30" fmla="*/ 174171 h 522514"/>
              <a:gd name="connsiteX31" fmla="*/ 914517 w 7489488"/>
              <a:gd name="connsiteY31" fmla="*/ 203200 h 522514"/>
              <a:gd name="connsiteX32" fmla="*/ 783888 w 7489488"/>
              <a:gd name="connsiteY32" fmla="*/ 232229 h 522514"/>
              <a:gd name="connsiteX33" fmla="*/ 537145 w 7489488"/>
              <a:gd name="connsiteY33" fmla="*/ 246743 h 522514"/>
              <a:gd name="connsiteX34" fmla="*/ 435545 w 7489488"/>
              <a:gd name="connsiteY34" fmla="*/ 290286 h 522514"/>
              <a:gd name="connsiteX35" fmla="*/ 348459 w 7489488"/>
              <a:gd name="connsiteY35" fmla="*/ 304800 h 522514"/>
              <a:gd name="connsiteX36" fmla="*/ 217831 w 7489488"/>
              <a:gd name="connsiteY36" fmla="*/ 333829 h 522514"/>
              <a:gd name="connsiteX37" fmla="*/ 43659 w 7489488"/>
              <a:gd name="connsiteY37" fmla="*/ 362857 h 522514"/>
              <a:gd name="connsiteX38" fmla="*/ 117 w 7489488"/>
              <a:gd name="connsiteY38" fmla="*/ 391886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89488" h="522514">
                <a:moveTo>
                  <a:pt x="7489488" y="522514"/>
                </a:moveTo>
                <a:cubicBezTo>
                  <a:pt x="7234584" y="471534"/>
                  <a:pt x="7522646" y="524899"/>
                  <a:pt x="6894402" y="493486"/>
                </a:cubicBezTo>
                <a:cubicBezTo>
                  <a:pt x="6874479" y="492490"/>
                  <a:pt x="6856022" y="482250"/>
                  <a:pt x="6836345" y="478971"/>
                </a:cubicBezTo>
                <a:cubicBezTo>
                  <a:pt x="6768855" y="467723"/>
                  <a:pt x="6699523" y="466537"/>
                  <a:pt x="6633145" y="449943"/>
                </a:cubicBezTo>
                <a:cubicBezTo>
                  <a:pt x="6613793" y="445105"/>
                  <a:pt x="6594926" y="437517"/>
                  <a:pt x="6575088" y="435429"/>
                </a:cubicBezTo>
                <a:cubicBezTo>
                  <a:pt x="6461406" y="423462"/>
                  <a:pt x="6162674" y="412567"/>
                  <a:pt x="6067088" y="406400"/>
                </a:cubicBezTo>
                <a:cubicBezTo>
                  <a:pt x="5978931" y="400713"/>
                  <a:pt x="5866153" y="387299"/>
                  <a:pt x="5776802" y="377371"/>
                </a:cubicBezTo>
                <a:cubicBezTo>
                  <a:pt x="5698993" y="351435"/>
                  <a:pt x="5765776" y="371696"/>
                  <a:pt x="5660688" y="348343"/>
                </a:cubicBezTo>
                <a:cubicBezTo>
                  <a:pt x="5641215" y="344016"/>
                  <a:pt x="5622358" y="336788"/>
                  <a:pt x="5602631" y="333829"/>
                </a:cubicBezTo>
                <a:cubicBezTo>
                  <a:pt x="5438051" y="309142"/>
                  <a:pt x="5365432" y="304348"/>
                  <a:pt x="5210745" y="290286"/>
                </a:cubicBezTo>
                <a:cubicBezTo>
                  <a:pt x="5191393" y="285448"/>
                  <a:pt x="5171868" y="281251"/>
                  <a:pt x="5152688" y="275771"/>
                </a:cubicBezTo>
                <a:cubicBezTo>
                  <a:pt x="5137977" y="271568"/>
                  <a:pt x="5123988" y="264968"/>
                  <a:pt x="5109145" y="261257"/>
                </a:cubicBezTo>
                <a:cubicBezTo>
                  <a:pt x="5085212" y="255274"/>
                  <a:pt x="5060868" y="251030"/>
                  <a:pt x="5036574" y="246743"/>
                </a:cubicBezTo>
                <a:cubicBezTo>
                  <a:pt x="4864423" y="216363"/>
                  <a:pt x="4893968" y="221660"/>
                  <a:pt x="4746288" y="203200"/>
                </a:cubicBezTo>
                <a:cubicBezTo>
                  <a:pt x="4664898" y="176071"/>
                  <a:pt x="4717583" y="192395"/>
                  <a:pt x="4586631" y="159657"/>
                </a:cubicBezTo>
                <a:cubicBezTo>
                  <a:pt x="4567279" y="154819"/>
                  <a:pt x="4548501" y="146049"/>
                  <a:pt x="4528574" y="145143"/>
                </a:cubicBezTo>
                <a:lnTo>
                  <a:pt x="4209259" y="130629"/>
                </a:lnTo>
                <a:cubicBezTo>
                  <a:pt x="3889096" y="101522"/>
                  <a:pt x="4183446" y="131030"/>
                  <a:pt x="3948002" y="101600"/>
                </a:cubicBezTo>
                <a:cubicBezTo>
                  <a:pt x="3904530" y="96166"/>
                  <a:pt x="3860744" y="93282"/>
                  <a:pt x="3817374" y="87086"/>
                </a:cubicBezTo>
                <a:cubicBezTo>
                  <a:pt x="3759107" y="78762"/>
                  <a:pt x="3701259" y="67733"/>
                  <a:pt x="3643202" y="58057"/>
                </a:cubicBezTo>
                <a:cubicBezTo>
                  <a:pt x="3614174" y="53219"/>
                  <a:pt x="3585318" y="47193"/>
                  <a:pt x="3556117" y="43543"/>
                </a:cubicBezTo>
                <a:cubicBezTo>
                  <a:pt x="3266080" y="7288"/>
                  <a:pt x="3401631" y="20992"/>
                  <a:pt x="3149717" y="0"/>
                </a:cubicBezTo>
                <a:cubicBezTo>
                  <a:pt x="2985222" y="4838"/>
                  <a:pt x="2820570" y="5864"/>
                  <a:pt x="2656231" y="14514"/>
                </a:cubicBezTo>
                <a:cubicBezTo>
                  <a:pt x="2636311" y="15562"/>
                  <a:pt x="2618023" y="27044"/>
                  <a:pt x="2598174" y="29029"/>
                </a:cubicBezTo>
                <a:cubicBezTo>
                  <a:pt x="2482617" y="40585"/>
                  <a:pt x="2116248" y="54399"/>
                  <a:pt x="2032117" y="58057"/>
                </a:cubicBezTo>
                <a:cubicBezTo>
                  <a:pt x="1998250" y="62895"/>
                  <a:pt x="1964558" y="69167"/>
                  <a:pt x="1930517" y="72571"/>
                </a:cubicBezTo>
                <a:cubicBezTo>
                  <a:pt x="1867749" y="78848"/>
                  <a:pt x="1804425" y="79262"/>
                  <a:pt x="1741831" y="87086"/>
                </a:cubicBezTo>
                <a:cubicBezTo>
                  <a:pt x="1726650" y="88984"/>
                  <a:pt x="1713223" y="98281"/>
                  <a:pt x="1698288" y="101600"/>
                </a:cubicBezTo>
                <a:cubicBezTo>
                  <a:pt x="1671823" y="107481"/>
                  <a:pt x="1530637" y="128526"/>
                  <a:pt x="1509602" y="130629"/>
                </a:cubicBezTo>
                <a:cubicBezTo>
                  <a:pt x="1446834" y="136906"/>
                  <a:pt x="1383761" y="139678"/>
                  <a:pt x="1320917" y="145143"/>
                </a:cubicBezTo>
                <a:cubicBezTo>
                  <a:pt x="1200032" y="155655"/>
                  <a:pt x="1173424" y="159951"/>
                  <a:pt x="1059659" y="174171"/>
                </a:cubicBezTo>
                <a:cubicBezTo>
                  <a:pt x="961292" y="206962"/>
                  <a:pt x="1081285" y="169847"/>
                  <a:pt x="914517" y="203200"/>
                </a:cubicBezTo>
                <a:cubicBezTo>
                  <a:pt x="796225" y="226858"/>
                  <a:pt x="976144" y="215511"/>
                  <a:pt x="783888" y="232229"/>
                </a:cubicBezTo>
                <a:cubicBezTo>
                  <a:pt x="701808" y="239366"/>
                  <a:pt x="619393" y="241905"/>
                  <a:pt x="537145" y="246743"/>
                </a:cubicBezTo>
                <a:cubicBezTo>
                  <a:pt x="501652" y="264489"/>
                  <a:pt x="473982" y="281744"/>
                  <a:pt x="435545" y="290286"/>
                </a:cubicBezTo>
                <a:cubicBezTo>
                  <a:pt x="406817" y="296670"/>
                  <a:pt x="377488" y="299962"/>
                  <a:pt x="348459" y="304800"/>
                </a:cubicBezTo>
                <a:cubicBezTo>
                  <a:pt x="271688" y="330390"/>
                  <a:pt x="330222" y="313394"/>
                  <a:pt x="217831" y="333829"/>
                </a:cubicBezTo>
                <a:cubicBezTo>
                  <a:pt x="62216" y="362123"/>
                  <a:pt x="238319" y="335049"/>
                  <a:pt x="43659" y="362857"/>
                </a:cubicBezTo>
                <a:cubicBezTo>
                  <a:pt x="-4473" y="378901"/>
                  <a:pt x="117" y="362072"/>
                  <a:pt x="117" y="391886"/>
                </a:cubicBez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p:cNvSpPr/>
          <p:nvPr/>
        </p:nvSpPr>
        <p:spPr>
          <a:xfrm>
            <a:off x="7924800" y="2743200"/>
            <a:ext cx="228600" cy="13716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79806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rotWithShape="1">
          <a:blip r:embed="rId3" cstate="print">
            <a:extLst>
              <a:ext uri="{28A0092B-C50C-407E-A947-70E740481C1C}">
                <a14:useLocalDpi xmlns:a14="http://schemas.microsoft.com/office/drawing/2010/main"/>
              </a:ext>
            </a:extLst>
          </a:blip>
          <a:srcRect l="-154"/>
          <a:stretch/>
        </p:blipFill>
        <p:spPr bwMode="auto">
          <a:xfrm>
            <a:off x="1097733" y="1819369"/>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609600"/>
            <a:ext cx="85344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Tributaries carry sediment from the watershed</a:t>
            </a:r>
          </a:p>
          <a:p>
            <a:r>
              <a:rPr lang="en-US" sz="3200" b="1" dirty="0">
                <a:solidFill>
                  <a:prstClr val="white"/>
                </a:solidFill>
                <a:latin typeface="Calibri"/>
              </a:rPr>
              <a:t>into the Hudson, especially after heavy rains.</a:t>
            </a:r>
          </a:p>
        </p:txBody>
      </p:sp>
      <p:grpSp>
        <p:nvGrpSpPr>
          <p:cNvPr id="6" name="Group 5"/>
          <p:cNvGrpSpPr/>
          <p:nvPr/>
        </p:nvGrpSpPr>
        <p:grpSpPr>
          <a:xfrm>
            <a:off x="1097733" y="1819369"/>
            <a:ext cx="6858001" cy="4191000"/>
            <a:chOff x="1097733" y="1819369"/>
            <a:chExt cx="6858001" cy="419100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7733" y="1819369"/>
              <a:ext cx="6858001" cy="4191000"/>
            </a:xfrm>
            <a:prstGeom prst="rect">
              <a:avLst/>
            </a:prstGeom>
          </p:spPr>
        </p:pic>
        <p:sp>
          <p:nvSpPr>
            <p:cNvPr id="2" name="TextBox 1"/>
            <p:cNvSpPr txBox="1"/>
            <p:nvPr/>
          </p:nvSpPr>
          <p:spPr>
            <a:xfrm>
              <a:off x="1219200" y="5622898"/>
              <a:ext cx="1066800" cy="276999"/>
            </a:xfrm>
            <a:prstGeom prst="rect">
              <a:avLst/>
            </a:prstGeom>
            <a:noFill/>
          </p:spPr>
          <p:txBody>
            <a:bodyPr wrap="square" rtlCol="0">
              <a:spAutoFit/>
            </a:bodyPr>
            <a:lstStyle/>
            <a:p>
              <a:r>
                <a:rPr lang="en-US" sz="1200" dirty="0">
                  <a:solidFill>
                    <a:schemeClr val="bg1"/>
                  </a:solidFill>
                </a:rPr>
                <a:t>Tom Lake</a:t>
              </a:r>
            </a:p>
          </p:txBody>
        </p:sp>
      </p:grpSp>
      <p:pic>
        <p:nvPicPr>
          <p:cNvPr id="3" name="Picture 2"/>
          <p:cNvPicPr>
            <a:picLocks noChangeAspect="1"/>
          </p:cNvPicPr>
          <p:nvPr/>
        </p:nvPicPr>
        <p:blipFill>
          <a:blip r:embed="rId5"/>
          <a:stretch>
            <a:fillRect/>
          </a:stretch>
        </p:blipFill>
        <p:spPr>
          <a:xfrm>
            <a:off x="381000" y="2286000"/>
            <a:ext cx="8382000" cy="3137327"/>
          </a:xfrm>
          <a:prstGeom prst="rect">
            <a:avLst/>
          </a:prstGeom>
        </p:spPr>
      </p:pic>
    </p:spTree>
    <p:extLst>
      <p:ext uri="{BB962C8B-B14F-4D97-AF65-F5344CB8AC3E}">
        <p14:creationId xmlns:p14="http://schemas.microsoft.com/office/powerpoint/2010/main" val="272084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xit" presetSubtype="0" fill="hold" nodeType="withEffect">
                                  <p:stCondLst>
                                    <p:cond delay="0"/>
                                  </p:stCondLst>
                                  <p:childTnLst>
                                    <p:animEffect transition="out" filter="fade">
                                      <p:cBhvr>
                                        <p:cTn id="9" dur="1000"/>
                                        <p:tgtEl>
                                          <p:spTgt spid="13314"/>
                                        </p:tgtEl>
                                      </p:cBhvr>
                                    </p:animEffect>
                                    <p:set>
                                      <p:cBhvr>
                                        <p:cTn id="10" dur="1" fill="hold">
                                          <p:stCondLst>
                                            <p:cond delay="999"/>
                                          </p:stCondLst>
                                        </p:cTn>
                                        <p:tgtEl>
                                          <p:spTgt spid="133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173" y="609601"/>
            <a:ext cx="8883649"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Turbidity, living organisms, &amp; temperature all influence the amount of oxygen dissolved in water.</a:t>
            </a:r>
            <a:r>
              <a:rPr lang="en-US" sz="3200" b="1" dirty="0">
                <a:solidFill>
                  <a:prstClr val="white"/>
                </a:solidFill>
                <a:latin typeface="Calibri" panose="020F0502020204030204"/>
                <a:ea typeface="+mn-ea"/>
                <a:cs typeface="+mn-cs"/>
              </a:rPr>
              <a:t> </a:t>
            </a:r>
          </a:p>
          <a:p>
            <a:endParaRPr lang="en-US" sz="3200" b="1" dirty="0">
              <a:solidFill>
                <a:prstClr val="white"/>
              </a:solidFill>
              <a:latin typeface="Calibri"/>
            </a:endParaRPr>
          </a:p>
        </p:txBody>
      </p:sp>
      <p:grpSp>
        <p:nvGrpSpPr>
          <p:cNvPr id="5" name="Group 4"/>
          <p:cNvGrpSpPr/>
          <p:nvPr/>
        </p:nvGrpSpPr>
        <p:grpSpPr>
          <a:xfrm>
            <a:off x="130173" y="1752601"/>
            <a:ext cx="8883649" cy="3352799"/>
            <a:chOff x="130173" y="1905000"/>
            <a:chExt cx="8883649" cy="3352799"/>
          </a:xfrm>
        </p:grpSpPr>
        <p:pic>
          <p:nvPicPr>
            <p:cNvPr id="3" name="Picture 2"/>
            <p:cNvPicPr>
              <a:picLocks noChangeAspect="1"/>
            </p:cNvPicPr>
            <p:nvPr/>
          </p:nvPicPr>
          <p:blipFill>
            <a:blip r:embed="rId3"/>
            <a:stretch>
              <a:fillRect/>
            </a:stretch>
          </p:blipFill>
          <p:spPr>
            <a:xfrm>
              <a:off x="130173" y="1905000"/>
              <a:ext cx="8883649" cy="3352799"/>
            </a:xfrm>
            <a:prstGeom prst="rect">
              <a:avLst/>
            </a:prstGeom>
          </p:spPr>
        </p:pic>
        <p:sp>
          <p:nvSpPr>
            <p:cNvPr id="4" name="Rectangle 3"/>
            <p:cNvSpPr/>
            <p:nvPr/>
          </p:nvSpPr>
          <p:spPr>
            <a:xfrm>
              <a:off x="8751683" y="2819400"/>
              <a:ext cx="250822" cy="761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685800" y="5257800"/>
            <a:ext cx="7772399" cy="830997"/>
          </a:xfrm>
          <a:prstGeom prst="rect">
            <a:avLst/>
          </a:prstGeom>
          <a:noFill/>
        </p:spPr>
        <p:txBody>
          <a:bodyPr wrap="square" rtlCol="0">
            <a:spAutoFit/>
          </a:bodyPr>
          <a:lstStyle/>
          <a:p>
            <a:r>
              <a:rPr lang="en-US" sz="2400" b="1" dirty="0">
                <a:solidFill>
                  <a:schemeClr val="bg1"/>
                </a:solidFill>
              </a:rPr>
              <a:t>Let’s start with temperature. How do rising &amp; falling water temperatures influence dissolved oxygen concentrations?</a:t>
            </a:r>
          </a:p>
        </p:txBody>
      </p:sp>
      <p:sp>
        <p:nvSpPr>
          <p:cNvPr id="7" name="TextBox 6"/>
          <p:cNvSpPr txBox="1"/>
          <p:nvPr/>
        </p:nvSpPr>
        <p:spPr>
          <a:xfrm>
            <a:off x="762000" y="5187108"/>
            <a:ext cx="7772399" cy="1200329"/>
          </a:xfrm>
          <a:prstGeom prst="rect">
            <a:avLst/>
          </a:prstGeom>
          <a:noFill/>
        </p:spPr>
        <p:txBody>
          <a:bodyPr wrap="square" rtlCol="0">
            <a:spAutoFit/>
          </a:bodyPr>
          <a:lstStyle/>
          <a:p>
            <a:r>
              <a:rPr lang="en-US" sz="2400" b="1" dirty="0">
                <a:solidFill>
                  <a:schemeClr val="bg1"/>
                </a:solidFill>
              </a:rPr>
              <a:t>As temperature goes up in spring and summer, dissolved oxygen levels drop. Cold water can hold more dissolved oxygen, so concentrations go up in fall and winter.</a:t>
            </a:r>
          </a:p>
        </p:txBody>
      </p:sp>
    </p:spTree>
    <p:extLst>
      <p:ext uri="{BB962C8B-B14F-4D97-AF65-F5344CB8AC3E}">
        <p14:creationId xmlns:p14="http://schemas.microsoft.com/office/powerpoint/2010/main" val="334862090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xit" presetSubtype="0" fill="hold" grpId="1"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609600"/>
            <a:ext cx="8883649"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Plants &amp; animals influence dissolved oxygen levels.</a:t>
            </a:r>
            <a:endParaRPr lang="en-US" sz="3200" b="1" dirty="0">
              <a:solidFill>
                <a:prstClr val="white"/>
              </a:solidFill>
              <a:latin typeface="Calibri" panose="020F0502020204030204"/>
              <a:ea typeface="+mn-ea"/>
              <a:cs typeface="+mn-cs"/>
            </a:endParaRPr>
          </a:p>
          <a:p>
            <a:endParaRPr lang="en-US" sz="3200" b="1" dirty="0">
              <a:solidFill>
                <a:prstClr val="white"/>
              </a:solidFill>
              <a:latin typeface="Calibri"/>
            </a:endParaRPr>
          </a:p>
        </p:txBody>
      </p:sp>
      <p:grpSp>
        <p:nvGrpSpPr>
          <p:cNvPr id="8" name="Group 7"/>
          <p:cNvGrpSpPr/>
          <p:nvPr/>
        </p:nvGrpSpPr>
        <p:grpSpPr>
          <a:xfrm>
            <a:off x="457200" y="1371600"/>
            <a:ext cx="8578849" cy="2950420"/>
            <a:chOff x="0" y="1850180"/>
            <a:chExt cx="9144000" cy="295042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50180"/>
              <a:ext cx="9144000" cy="2950420"/>
            </a:xfrm>
            <a:prstGeom prst="rect">
              <a:avLst/>
            </a:prstGeom>
          </p:spPr>
        </p:pic>
        <p:sp>
          <p:nvSpPr>
            <p:cNvPr id="7" name="Rectangle 6"/>
            <p:cNvSpPr/>
            <p:nvPr/>
          </p:nvSpPr>
          <p:spPr>
            <a:xfrm>
              <a:off x="0" y="2743200"/>
              <a:ext cx="228600" cy="685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a:stretch>
            <a:fillRect/>
          </a:stretch>
        </p:blipFill>
        <p:spPr>
          <a:xfrm>
            <a:off x="76200" y="1371600"/>
            <a:ext cx="8959849" cy="3157640"/>
          </a:xfrm>
          <a:prstGeom prst="rect">
            <a:avLst/>
          </a:prstGeom>
        </p:spPr>
      </p:pic>
      <p:sp>
        <p:nvSpPr>
          <p:cNvPr id="9" name="TextBox 8"/>
          <p:cNvSpPr txBox="1"/>
          <p:nvPr/>
        </p:nvSpPr>
        <p:spPr>
          <a:xfrm>
            <a:off x="631824" y="4681640"/>
            <a:ext cx="7848600" cy="830997"/>
          </a:xfrm>
          <a:prstGeom prst="rect">
            <a:avLst/>
          </a:prstGeom>
          <a:noFill/>
        </p:spPr>
        <p:txBody>
          <a:bodyPr wrap="square" rtlCol="0">
            <a:spAutoFit/>
          </a:bodyPr>
          <a:lstStyle/>
          <a:p>
            <a:pPr algn="ctr"/>
            <a:r>
              <a:rPr lang="en-US" sz="2400" b="1" dirty="0">
                <a:solidFill>
                  <a:schemeClr val="bg1"/>
                </a:solidFill>
              </a:rPr>
              <a:t>How might living organisms cause dissolved oxygen concentrations to rise &amp; fall every 24 hours?</a:t>
            </a:r>
          </a:p>
        </p:txBody>
      </p:sp>
      <p:sp>
        <p:nvSpPr>
          <p:cNvPr id="10" name="TextBox 9"/>
          <p:cNvSpPr txBox="1"/>
          <p:nvPr/>
        </p:nvSpPr>
        <p:spPr>
          <a:xfrm>
            <a:off x="1958259" y="5665037"/>
            <a:ext cx="5271929" cy="461665"/>
          </a:xfrm>
          <a:prstGeom prst="rect">
            <a:avLst/>
          </a:prstGeom>
          <a:noFill/>
        </p:spPr>
        <p:txBody>
          <a:bodyPr wrap="square" rtlCol="0">
            <a:spAutoFit/>
          </a:bodyPr>
          <a:lstStyle/>
          <a:p>
            <a:pPr algn="ctr"/>
            <a:r>
              <a:rPr lang="en-US" sz="2400" b="1" dirty="0">
                <a:solidFill>
                  <a:schemeClr val="bg1"/>
                </a:solidFill>
              </a:rPr>
              <a:t>Let’s add a plot of sunlight to the graph.</a:t>
            </a:r>
          </a:p>
        </p:txBody>
      </p:sp>
    </p:spTree>
    <p:extLst>
      <p:ext uri="{BB962C8B-B14F-4D97-AF65-F5344CB8AC3E}">
        <p14:creationId xmlns:p14="http://schemas.microsoft.com/office/powerpoint/2010/main" val="3394657522"/>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52871" y="1322287"/>
            <a:ext cx="3184485" cy="378533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52869" y="1325987"/>
            <a:ext cx="3173869" cy="378163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5819" y="1302224"/>
            <a:ext cx="3190919" cy="3789789"/>
          </a:xfrm>
          <a:prstGeom prst="rect">
            <a:avLst/>
          </a:prstGeom>
        </p:spPr>
      </p:pic>
      <p:sp>
        <p:nvSpPr>
          <p:cNvPr id="7" name="Title 1"/>
          <p:cNvSpPr txBox="1">
            <a:spLocks/>
          </p:cNvSpPr>
          <p:nvPr/>
        </p:nvSpPr>
        <p:spPr>
          <a:xfrm>
            <a:off x="457200" y="603037"/>
            <a:ext cx="8153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During the day, sunlight drives photosynthesis. </a:t>
            </a:r>
          </a:p>
        </p:txBody>
      </p:sp>
      <p:sp>
        <p:nvSpPr>
          <p:cNvPr id="9" name="TextBox 8"/>
          <p:cNvSpPr txBox="1"/>
          <p:nvPr/>
        </p:nvSpPr>
        <p:spPr>
          <a:xfrm>
            <a:off x="538271" y="2965875"/>
            <a:ext cx="2514600" cy="830997"/>
          </a:xfrm>
          <a:prstGeom prst="rect">
            <a:avLst/>
          </a:prstGeom>
          <a:noFill/>
        </p:spPr>
        <p:txBody>
          <a:bodyPr wrap="square" rtlCol="0">
            <a:spAutoFit/>
          </a:bodyPr>
          <a:lstStyle/>
          <a:p>
            <a:pPr lvl="0">
              <a:spcBef>
                <a:spcPts val="0"/>
              </a:spcBef>
            </a:pPr>
            <a:r>
              <a:rPr lang="en-US" sz="2400" b="1" dirty="0">
                <a:solidFill>
                  <a:prstClr val="white"/>
                </a:solidFill>
              </a:rPr>
              <a:t>Dissolved oxygen levels rise.</a:t>
            </a:r>
          </a:p>
        </p:txBody>
      </p:sp>
      <p:sp>
        <p:nvSpPr>
          <p:cNvPr id="10" name="TextBox 9"/>
          <p:cNvSpPr txBox="1"/>
          <p:nvPr/>
        </p:nvSpPr>
        <p:spPr>
          <a:xfrm>
            <a:off x="6400800" y="2965876"/>
            <a:ext cx="2514600" cy="830997"/>
          </a:xfrm>
          <a:prstGeom prst="rect">
            <a:avLst/>
          </a:prstGeom>
          <a:noFill/>
        </p:spPr>
        <p:txBody>
          <a:bodyPr wrap="square" rtlCol="0">
            <a:spAutoFit/>
          </a:bodyPr>
          <a:lstStyle/>
          <a:p>
            <a:pPr lvl="0">
              <a:spcBef>
                <a:spcPts val="0"/>
              </a:spcBef>
            </a:pPr>
            <a:r>
              <a:rPr lang="en-US" sz="2400" b="1" dirty="0">
                <a:solidFill>
                  <a:prstClr val="white"/>
                </a:solidFill>
              </a:rPr>
              <a:t>Dissolved oxygen levels fall.</a:t>
            </a:r>
          </a:p>
        </p:txBody>
      </p:sp>
      <p:sp>
        <p:nvSpPr>
          <p:cNvPr id="11" name="Title 1"/>
          <p:cNvSpPr txBox="1">
            <a:spLocks/>
          </p:cNvSpPr>
          <p:nvPr/>
        </p:nvSpPr>
        <p:spPr>
          <a:xfrm>
            <a:off x="1508123" y="5181600"/>
            <a:ext cx="6248400" cy="10668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When it’s dark, respiration by living organisms takes up oxygen. </a:t>
            </a:r>
          </a:p>
        </p:txBody>
      </p:sp>
    </p:spTree>
    <p:extLst>
      <p:ext uri="{BB962C8B-B14F-4D97-AF65-F5344CB8AC3E}">
        <p14:creationId xmlns:p14="http://schemas.microsoft.com/office/powerpoint/2010/main" val="24064172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par>
                                <p:cTn id="8" presetID="10" presetClass="exit" presetSubtype="0" fill="hold" nodeType="withEffect">
                                  <p:stCondLst>
                                    <p:cond delay="0"/>
                                  </p:stCondLst>
                                  <p:childTnLst>
                                    <p:animEffect transition="out" filter="fade">
                                      <p:cBhvr>
                                        <p:cTn id="9" dur="3000"/>
                                        <p:tgtEl>
                                          <p:spTgt spid="4"/>
                                        </p:tgtEl>
                                      </p:cBhvr>
                                    </p:animEffect>
                                    <p:set>
                                      <p:cBhvr>
                                        <p:cTn id="10" dur="1" fill="hold">
                                          <p:stCondLst>
                                            <p:cond delay="2999"/>
                                          </p:stCondLst>
                                        </p:cTn>
                                        <p:tgtEl>
                                          <p:spTgt spid="4"/>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par>
                                <p:cTn id="20" presetID="10" presetClass="exit" presetSubtype="0" fill="hold" grpId="1" nodeType="with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childTnLst>
                                </p:cTn>
                              </p:par>
                              <p:par>
                                <p:cTn id="26" presetID="10" presetClass="exit" presetSubtype="0" fill="hold" nodeType="withEffect">
                                  <p:stCondLst>
                                    <p:cond delay="0"/>
                                  </p:stCondLst>
                                  <p:childTnLst>
                                    <p:animEffect transition="out" filter="fade">
                                      <p:cBhvr>
                                        <p:cTn id="27" dur="3000"/>
                                        <p:tgtEl>
                                          <p:spTgt spid="5"/>
                                        </p:tgtEl>
                                      </p:cBhvr>
                                    </p:animEffect>
                                    <p:set>
                                      <p:cBhvr>
                                        <p:cTn id="28" dur="1" fill="hold">
                                          <p:stCondLst>
                                            <p:cond delay="2999"/>
                                          </p:stCondLst>
                                        </p:cTn>
                                        <p:tgtEl>
                                          <p:spTgt spid="5"/>
                                        </p:tgtEl>
                                        <p:attrNameLst>
                                          <p:attrName>style.visibility</p:attrName>
                                        </p:attrNameLst>
                                      </p:cBhvr>
                                      <p:to>
                                        <p:strVal val="hidden"/>
                                      </p:to>
                                    </p:se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064" y="545569"/>
            <a:ext cx="8883649"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Back to turbidity – how would muddier water influence dissolved oxygen concentrations?</a:t>
            </a:r>
            <a:endParaRPr lang="en-US" sz="3200" b="1" dirty="0">
              <a:solidFill>
                <a:prstClr val="white"/>
              </a:solidFill>
              <a:latin typeface="Calibri" panose="020F0502020204030204"/>
              <a:ea typeface="+mn-ea"/>
              <a:cs typeface="+mn-cs"/>
            </a:endParaRPr>
          </a:p>
          <a:p>
            <a:endParaRPr lang="en-US" sz="3200" b="1" dirty="0">
              <a:solidFill>
                <a:prstClr val="white"/>
              </a:solidFill>
              <a:latin typeface="Calibri"/>
            </a:endParaRPr>
          </a:p>
        </p:txBody>
      </p:sp>
      <p:grpSp>
        <p:nvGrpSpPr>
          <p:cNvPr id="8" name="Group 7"/>
          <p:cNvGrpSpPr>
            <a:grpSpLocks noChangeAspect="1"/>
          </p:cNvGrpSpPr>
          <p:nvPr/>
        </p:nvGrpSpPr>
        <p:grpSpPr>
          <a:xfrm>
            <a:off x="157264" y="1590491"/>
            <a:ext cx="8512176" cy="2929040"/>
            <a:chOff x="28575" y="1447800"/>
            <a:chExt cx="9144000" cy="3157640"/>
          </a:xfrm>
        </p:grpSpPr>
        <p:pic>
          <p:nvPicPr>
            <p:cNvPr id="3" name="Picture 2"/>
            <p:cNvPicPr>
              <a:picLocks noChangeAspect="1"/>
            </p:cNvPicPr>
            <p:nvPr/>
          </p:nvPicPr>
          <p:blipFill>
            <a:blip r:embed="rId3"/>
            <a:stretch>
              <a:fillRect/>
            </a:stretch>
          </p:blipFill>
          <p:spPr>
            <a:xfrm>
              <a:off x="28575" y="1447800"/>
              <a:ext cx="9144000" cy="3157640"/>
            </a:xfrm>
            <a:prstGeom prst="rect">
              <a:avLst/>
            </a:prstGeom>
          </p:spPr>
        </p:pic>
        <p:sp>
          <p:nvSpPr>
            <p:cNvPr id="5" name="Rectangle 4"/>
            <p:cNvSpPr/>
            <p:nvPr/>
          </p:nvSpPr>
          <p:spPr>
            <a:xfrm>
              <a:off x="533400" y="220747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43975" y="2371725"/>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a:grpSpLocks noChangeAspect="1"/>
          </p:cNvGrpSpPr>
          <p:nvPr/>
        </p:nvGrpSpPr>
        <p:grpSpPr>
          <a:xfrm>
            <a:off x="157264" y="1590491"/>
            <a:ext cx="8807449" cy="2929040"/>
            <a:chOff x="-115719" y="4234774"/>
            <a:chExt cx="9144000" cy="3157640"/>
          </a:xfrm>
        </p:grpSpPr>
        <p:sp>
          <p:nvSpPr>
            <p:cNvPr id="6" name="Rectangle 5"/>
            <p:cNvSpPr/>
            <p:nvPr/>
          </p:nvSpPr>
          <p:spPr>
            <a:xfrm>
              <a:off x="533400" y="502454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15719" y="4234774"/>
              <a:ext cx="9144000" cy="3157640"/>
            </a:xfrm>
            <a:prstGeom prst="rect">
              <a:avLst/>
            </a:prstGeom>
          </p:spPr>
        </p:pic>
      </p:gr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527"/>
          <a:stretch/>
        </p:blipFill>
        <p:spPr>
          <a:xfrm>
            <a:off x="1002678" y="4569222"/>
            <a:ext cx="2553099" cy="217981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t="-52359"/>
          <a:stretch/>
        </p:blipFill>
        <p:spPr>
          <a:xfrm>
            <a:off x="3729218" y="3429000"/>
            <a:ext cx="2547570" cy="3313154"/>
          </a:xfrm>
          <a:prstGeom prst="rect">
            <a:avLst/>
          </a:prstGeom>
        </p:spPr>
      </p:pic>
      <p:sp>
        <p:nvSpPr>
          <p:cNvPr id="12" name="TextBox 11"/>
          <p:cNvSpPr txBox="1"/>
          <p:nvPr/>
        </p:nvSpPr>
        <p:spPr>
          <a:xfrm>
            <a:off x="6553200" y="4724400"/>
            <a:ext cx="2411513" cy="1200329"/>
          </a:xfrm>
          <a:prstGeom prst="rect">
            <a:avLst/>
          </a:prstGeom>
          <a:noFill/>
        </p:spPr>
        <p:txBody>
          <a:bodyPr wrap="square" rtlCol="0">
            <a:spAutoFit/>
          </a:bodyPr>
          <a:lstStyle/>
          <a:p>
            <a:r>
              <a:rPr lang="en-US" sz="2400" b="1" dirty="0">
                <a:solidFill>
                  <a:schemeClr val="bg1"/>
                </a:solidFill>
              </a:rPr>
              <a:t>Mud blocks sunlight, limiting photosynthesis.</a:t>
            </a:r>
          </a:p>
        </p:txBody>
      </p:sp>
    </p:spTree>
    <p:extLst>
      <p:ext uri="{BB962C8B-B14F-4D97-AF65-F5344CB8AC3E}">
        <p14:creationId xmlns:p14="http://schemas.microsoft.com/office/powerpoint/2010/main" val="293582615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878" y="1684946"/>
            <a:ext cx="7189580" cy="3840615"/>
          </a:xfrm>
          <a:prstGeom prst="rect">
            <a:avLst/>
          </a:prstGeom>
        </p:spPr>
      </p:pic>
      <p:sp>
        <p:nvSpPr>
          <p:cNvPr id="2" name="Title 1"/>
          <p:cNvSpPr txBox="1">
            <a:spLocks/>
          </p:cNvSpPr>
          <p:nvPr/>
        </p:nvSpPr>
        <p:spPr>
          <a:xfrm>
            <a:off x="417884" y="533400"/>
            <a:ext cx="8379568"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Are conditions in the Hudson estuary changing over time – perhaps due to climate change?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878" y="1684946"/>
            <a:ext cx="7189580" cy="3840069"/>
          </a:xfrm>
          <a:prstGeom prst="rect">
            <a:avLst/>
          </a:prstGeom>
        </p:spPr>
      </p:pic>
      <p:sp>
        <p:nvSpPr>
          <p:cNvPr id="4" name="TextBox 3"/>
          <p:cNvSpPr txBox="1"/>
          <p:nvPr/>
        </p:nvSpPr>
        <p:spPr>
          <a:xfrm>
            <a:off x="645268" y="5525015"/>
            <a:ext cx="7924800" cy="276999"/>
          </a:xfrm>
          <a:prstGeom prst="rect">
            <a:avLst/>
          </a:prstGeom>
          <a:noFill/>
        </p:spPr>
        <p:txBody>
          <a:bodyPr wrap="square" rtlCol="0">
            <a:spAutoFit/>
          </a:bodyPr>
          <a:lstStyle/>
          <a:p>
            <a:r>
              <a:rPr lang="en-US" sz="1200" dirty="0">
                <a:solidFill>
                  <a:schemeClr val="bg1"/>
                </a:solidFill>
              </a:rPr>
              <a:t>Data compiled by David </a:t>
            </a:r>
            <a:r>
              <a:rPr lang="en-US" sz="1200" dirty="0" err="1">
                <a:solidFill>
                  <a:schemeClr val="bg1"/>
                </a:solidFill>
              </a:rPr>
              <a:t>Seekell</a:t>
            </a:r>
            <a:r>
              <a:rPr lang="en-US" sz="1200" dirty="0">
                <a:solidFill>
                  <a:schemeClr val="bg1"/>
                </a:solidFill>
              </a:rPr>
              <a:t> &amp; Mike Pace, Cary Institute of Ecosystem Studies. Journal of Environmental Monitoring, 2011</a:t>
            </a:r>
          </a:p>
        </p:txBody>
      </p:sp>
      <p:sp>
        <p:nvSpPr>
          <p:cNvPr id="6" name="TextBox 5"/>
          <p:cNvSpPr txBox="1"/>
          <p:nvPr/>
        </p:nvSpPr>
        <p:spPr>
          <a:xfrm>
            <a:off x="533400" y="5802014"/>
            <a:ext cx="7848600" cy="461665"/>
          </a:xfrm>
          <a:prstGeom prst="rect">
            <a:avLst/>
          </a:prstGeom>
          <a:noFill/>
        </p:spPr>
        <p:txBody>
          <a:bodyPr wrap="square" rtlCol="0">
            <a:spAutoFit/>
          </a:bodyPr>
          <a:lstStyle/>
          <a:p>
            <a:pPr algn="ctr"/>
            <a:r>
              <a:rPr lang="en-US" sz="2400" b="1" dirty="0">
                <a:solidFill>
                  <a:schemeClr val="bg1"/>
                </a:solidFill>
              </a:rPr>
              <a:t>Yes, water temperature has risen over the years.</a:t>
            </a:r>
          </a:p>
        </p:txBody>
      </p:sp>
    </p:spTree>
    <p:extLst>
      <p:ext uri="{BB962C8B-B14F-4D97-AF65-F5344CB8AC3E}">
        <p14:creationId xmlns:p14="http://schemas.microsoft.com/office/powerpoint/2010/main" val="128362816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220" y="599217"/>
            <a:ext cx="6726007" cy="3439383"/>
          </a:xfrm>
          <a:prstGeom prst="rect">
            <a:avLst/>
          </a:prstGeom>
        </p:spPr>
      </p:pic>
      <p:sp>
        <p:nvSpPr>
          <p:cNvPr id="4" name="TextBox 3"/>
          <p:cNvSpPr txBox="1"/>
          <p:nvPr/>
        </p:nvSpPr>
        <p:spPr>
          <a:xfrm>
            <a:off x="3334704" y="762000"/>
            <a:ext cx="2505627" cy="276999"/>
          </a:xfrm>
          <a:prstGeom prst="rect">
            <a:avLst/>
          </a:prstGeom>
          <a:noFill/>
        </p:spPr>
        <p:txBody>
          <a:bodyPr wrap="square" rtlCol="0">
            <a:spAutoFit/>
          </a:bodyPr>
          <a:lstStyle/>
          <a:p>
            <a:r>
              <a:rPr lang="en-US" sz="1200" dirty="0"/>
              <a:t>Data from Long River Utilities Survey</a:t>
            </a:r>
          </a:p>
        </p:txBody>
      </p:sp>
      <p:grpSp>
        <p:nvGrpSpPr>
          <p:cNvPr id="6" name="Group 5"/>
          <p:cNvGrpSpPr/>
          <p:nvPr/>
        </p:nvGrpSpPr>
        <p:grpSpPr>
          <a:xfrm>
            <a:off x="2173064" y="3849504"/>
            <a:ext cx="4828904" cy="1981200"/>
            <a:chOff x="2108202" y="4194709"/>
            <a:chExt cx="4869343" cy="2022254"/>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08202" y="4194709"/>
              <a:ext cx="4869343" cy="2022254"/>
            </a:xfrm>
            <a:prstGeom prst="rect">
              <a:avLst/>
            </a:prstGeom>
          </p:spPr>
        </p:pic>
        <p:sp>
          <p:nvSpPr>
            <p:cNvPr id="5" name="TextBox 4"/>
            <p:cNvSpPr txBox="1"/>
            <p:nvPr/>
          </p:nvSpPr>
          <p:spPr>
            <a:xfrm>
              <a:off x="3568126" y="5677846"/>
              <a:ext cx="2286000" cy="461665"/>
            </a:xfrm>
            <a:prstGeom prst="rect">
              <a:avLst/>
            </a:prstGeom>
            <a:noFill/>
          </p:spPr>
          <p:txBody>
            <a:bodyPr wrap="square" rtlCol="0">
              <a:spAutoFit/>
            </a:bodyPr>
            <a:lstStyle/>
            <a:p>
              <a:r>
                <a:rPr lang="en-US" sz="2400" dirty="0">
                  <a:solidFill>
                    <a:schemeClr val="bg1"/>
                  </a:solidFill>
                </a:rPr>
                <a:t>Atlantic tomcod</a:t>
              </a:r>
            </a:p>
          </p:txBody>
        </p:sp>
      </p:grpSp>
      <p:sp>
        <p:nvSpPr>
          <p:cNvPr id="7" name="TextBox 6"/>
          <p:cNvSpPr txBox="1"/>
          <p:nvPr/>
        </p:nvSpPr>
        <p:spPr>
          <a:xfrm>
            <a:off x="2018252" y="5867400"/>
            <a:ext cx="5138527" cy="830997"/>
          </a:xfrm>
          <a:prstGeom prst="rect">
            <a:avLst/>
          </a:prstGeom>
          <a:noFill/>
        </p:spPr>
        <p:txBody>
          <a:bodyPr wrap="square" rtlCol="0">
            <a:spAutoFit/>
          </a:bodyPr>
          <a:lstStyle/>
          <a:p>
            <a:pPr algn="ctr"/>
            <a:r>
              <a:rPr lang="en-US" sz="2400" b="1" dirty="0">
                <a:solidFill>
                  <a:schemeClr val="bg1"/>
                </a:solidFill>
              </a:rPr>
              <a:t>Tomcod prefer cold water and  became less abundant over the period shown.</a:t>
            </a:r>
          </a:p>
        </p:txBody>
      </p:sp>
    </p:spTree>
    <p:extLst>
      <p:ext uri="{BB962C8B-B14F-4D97-AF65-F5344CB8AC3E}">
        <p14:creationId xmlns:p14="http://schemas.microsoft.com/office/powerpoint/2010/main" val="23474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7168" y="556928"/>
            <a:ext cx="7774832"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Has climate change influenced water levels in the Hudson estuary? </a:t>
            </a:r>
          </a:p>
        </p:txBody>
      </p:sp>
      <p:sp>
        <p:nvSpPr>
          <p:cNvPr id="8" name="TextBox 7"/>
          <p:cNvSpPr txBox="1"/>
          <p:nvPr/>
        </p:nvSpPr>
        <p:spPr>
          <a:xfrm>
            <a:off x="2094284" y="5634903"/>
            <a:ext cx="4800600" cy="830997"/>
          </a:xfrm>
          <a:prstGeom prst="rect">
            <a:avLst/>
          </a:prstGeom>
          <a:noFill/>
        </p:spPr>
        <p:txBody>
          <a:bodyPr wrap="square" rtlCol="0">
            <a:spAutoFit/>
          </a:bodyPr>
          <a:lstStyle/>
          <a:p>
            <a:r>
              <a:rPr lang="en-US" sz="2400" b="1" dirty="0">
                <a:solidFill>
                  <a:schemeClr val="bg1"/>
                </a:solidFill>
              </a:rPr>
              <a:t>Storms have become more intense, with heavier rain &amp; stronger winds.</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17521" y="1720956"/>
            <a:ext cx="5354126" cy="3825265"/>
          </a:xfrm>
          <a:prstGeom prst="rect">
            <a:avLst/>
          </a:prstGeom>
        </p:spPr>
      </p:pic>
    </p:spTree>
    <p:extLst>
      <p:ext uri="{BB962C8B-B14F-4D97-AF65-F5344CB8AC3E}">
        <p14:creationId xmlns:p14="http://schemas.microsoft.com/office/powerpoint/2010/main" val="100473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9025" y="597163"/>
            <a:ext cx="89154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a:solidFill>
                  <a:sysClr val="window" lastClr="FFFFFF"/>
                </a:solidFill>
                <a:latin typeface="Calibri"/>
              </a:rPr>
              <a:t>This show uses photographs, maps, and graphs.</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grpSp>
        <p:nvGrpSpPr>
          <p:cNvPr id="14" name="Group 13"/>
          <p:cNvGrpSpPr/>
          <p:nvPr/>
        </p:nvGrpSpPr>
        <p:grpSpPr>
          <a:xfrm>
            <a:off x="228600" y="1248436"/>
            <a:ext cx="6871024" cy="3221233"/>
            <a:chOff x="228600" y="1248436"/>
            <a:chExt cx="6871024" cy="3221233"/>
          </a:xfrm>
        </p:grpSpPr>
        <p:sp>
          <p:nvSpPr>
            <p:cNvPr id="3" name="TextBox 2"/>
            <p:cNvSpPr txBox="1"/>
            <p:nvPr/>
          </p:nvSpPr>
          <p:spPr>
            <a:xfrm>
              <a:off x="4697633" y="1248436"/>
              <a:ext cx="24019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err="1">
                  <a:solidFill>
                    <a:prstClr val="white"/>
                  </a:solidFill>
                </a:rPr>
                <a:t>i</a:t>
              </a:r>
              <a:r>
                <a:rPr kumimoji="0" lang="en-US" sz="2400" b="0" i="0" u="none" strike="noStrike" kern="0" cap="none" spc="0" normalizeH="0" baseline="0" noProof="0" dirty="0">
                  <a:ln>
                    <a:noFill/>
                  </a:ln>
                  <a:solidFill>
                    <a:prstClr val="white"/>
                  </a:solidFill>
                  <a:effectLst/>
                  <a:uLnTx/>
                  <a:uFillTx/>
                </a:rPr>
                <a:t>n photographs…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337774"/>
              <a:ext cx="2117417" cy="31318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6925" y="1337774"/>
              <a:ext cx="2209800" cy="3117292"/>
            </a:xfrm>
            <a:prstGeom prst="rect">
              <a:avLst/>
            </a:prstGeom>
          </p:spPr>
        </p:pic>
      </p:grpSp>
      <p:grpSp>
        <p:nvGrpSpPr>
          <p:cNvPr id="16" name="Group 15"/>
          <p:cNvGrpSpPr/>
          <p:nvPr/>
        </p:nvGrpSpPr>
        <p:grpSpPr>
          <a:xfrm>
            <a:off x="5382360" y="1461659"/>
            <a:ext cx="3463352" cy="2664226"/>
            <a:chOff x="5382360" y="1461659"/>
            <a:chExt cx="3463352" cy="2664226"/>
          </a:xfrm>
        </p:grpSpPr>
        <p:sp>
          <p:nvSpPr>
            <p:cNvPr id="4" name="TextBox 3"/>
            <p:cNvSpPr txBox="1"/>
            <p:nvPr/>
          </p:nvSpPr>
          <p:spPr>
            <a:xfrm>
              <a:off x="7321712" y="1461659"/>
              <a:ext cx="1524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on maps…</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2360" y="1923324"/>
              <a:ext cx="3212939" cy="2202561"/>
            </a:xfrm>
            <a:prstGeom prst="rect">
              <a:avLst/>
            </a:prstGeom>
          </p:spPr>
        </p:pic>
      </p:grpSp>
      <p:grpSp>
        <p:nvGrpSpPr>
          <p:cNvPr id="19" name="Group 18"/>
          <p:cNvGrpSpPr/>
          <p:nvPr/>
        </p:nvGrpSpPr>
        <p:grpSpPr>
          <a:xfrm>
            <a:off x="4707775" y="4205926"/>
            <a:ext cx="4207625" cy="1890074"/>
            <a:chOff x="4707775" y="4205926"/>
            <a:chExt cx="4207625" cy="1890074"/>
          </a:xfrm>
        </p:grpSpPr>
        <p:sp>
          <p:nvSpPr>
            <p:cNvPr id="5" name="TextBox 4"/>
            <p:cNvSpPr txBox="1"/>
            <p:nvPr/>
          </p:nvSpPr>
          <p:spPr>
            <a:xfrm>
              <a:off x="6047158" y="4205926"/>
              <a:ext cx="20701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prstClr val="white"/>
                  </a:solidFill>
                </a:rPr>
                <a:t>with graphs…</a:t>
              </a:r>
              <a:endParaRPr kumimoji="0" lang="en-US" sz="2400" b="1" i="0" u="none" strike="noStrike" kern="0" cap="none" spc="0" normalizeH="0" baseline="0" noProof="0" dirty="0">
                <a:ln>
                  <a:noFill/>
                </a:ln>
                <a:solidFill>
                  <a:prstClr val="white"/>
                </a:solidFill>
                <a:effectLst/>
                <a:uLnTx/>
                <a:uFillTx/>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7775" y="4643007"/>
              <a:ext cx="4207625" cy="1452993"/>
            </a:xfrm>
            <a:prstGeom prst="rect">
              <a:avLst/>
            </a:prstGeom>
          </p:spPr>
        </p:pic>
      </p:grpSp>
      <p:grpSp>
        <p:nvGrpSpPr>
          <p:cNvPr id="15" name="Group 14"/>
          <p:cNvGrpSpPr/>
          <p:nvPr/>
        </p:nvGrpSpPr>
        <p:grpSpPr>
          <a:xfrm>
            <a:off x="581860" y="4027041"/>
            <a:ext cx="6406970" cy="2736872"/>
            <a:chOff x="581860" y="4027041"/>
            <a:chExt cx="6406970" cy="2736872"/>
          </a:xfrm>
        </p:grpSpPr>
        <p:sp>
          <p:nvSpPr>
            <p:cNvPr id="6" name="TextBox 5"/>
            <p:cNvSpPr txBox="1"/>
            <p:nvPr/>
          </p:nvSpPr>
          <p:spPr>
            <a:xfrm>
              <a:off x="4120588" y="6302248"/>
              <a:ext cx="28682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…and</a:t>
              </a:r>
              <a:r>
                <a:rPr lang="en-US" sz="2400" b="1" kern="0" dirty="0">
                  <a:solidFill>
                    <a:prstClr val="white"/>
                  </a:solidFill>
                </a:rPr>
                <a:t> by wading in.</a:t>
              </a:r>
              <a:endParaRPr kumimoji="0" lang="en-US" sz="2400" b="1" i="0" u="none" strike="noStrike" kern="0" cap="none" spc="0" normalizeH="0" baseline="0" noProof="0" dirty="0">
                <a:ln>
                  <a:noFill/>
                </a:ln>
                <a:solidFill>
                  <a:prstClr val="white"/>
                </a:solidFill>
                <a:effectLst/>
                <a:uLnTx/>
                <a:uFillTx/>
              </a:endParaRPr>
            </a:p>
          </p:txBody>
        </p:sp>
        <p:pic>
          <p:nvPicPr>
            <p:cNvPr id="13" name="Picture 12"/>
            <p:cNvPicPr>
              <a:picLocks noChangeAspect="1"/>
            </p:cNvPicPr>
            <p:nvPr/>
          </p:nvPicPr>
          <p:blipFill rotWithShape="1">
            <a:blip r:embed="rId7" cstate="screen">
              <a:lum contrast="7000"/>
              <a:extLst>
                <a:ext uri="{BEBA8EAE-BF5A-486C-A8C5-ECC9F3942E4B}">
                  <a14:imgProps xmlns:a14="http://schemas.microsoft.com/office/drawing/2010/main">
                    <a14:imgLayer r:embed="rId8">
                      <a14:imgEffect>
                        <a14:sharpenSoften amount="4000"/>
                      </a14:imgEffect>
                      <a14:imgEffect>
                        <a14:brightnessContrast contrast="6000"/>
                      </a14:imgEffect>
                    </a14:imgLayer>
                  </a14:imgProps>
                </a:ext>
                <a:ext uri="{28A0092B-C50C-407E-A947-70E740481C1C}">
                  <a14:useLocalDpi xmlns:a14="http://schemas.microsoft.com/office/drawing/2010/main"/>
                </a:ext>
              </a:extLst>
            </a:blip>
            <a:srcRect l="-756" t="977" r="20948" b="8583"/>
            <a:stretch/>
          </p:blipFill>
          <p:spPr>
            <a:xfrm>
              <a:off x="581860" y="4027041"/>
              <a:ext cx="3538728" cy="2638492"/>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35334" y="1479268"/>
            <a:ext cx="6982782" cy="4529626"/>
          </a:xfrm>
          <a:prstGeom prst="rect">
            <a:avLst/>
          </a:prstGeom>
        </p:spPr>
      </p:pic>
    </p:spTree>
    <p:extLst>
      <p:ext uri="{BB962C8B-B14F-4D97-AF65-F5344CB8AC3E}">
        <p14:creationId xmlns:p14="http://schemas.microsoft.com/office/powerpoint/2010/main" val="352379056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with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16"/>
                                        </p:tgtEl>
                                        <p:attrNameLst>
                                          <p:attrName>ppt_w</p:attrName>
                                        </p:attrNameLst>
                                      </p:cBhvr>
                                      <p:tavLst>
                                        <p:tav tm="0">
                                          <p:val>
                                            <p:strVal val="ppt_w"/>
                                          </p:val>
                                        </p:tav>
                                        <p:tav tm="100000">
                                          <p:val>
                                            <p:fltVal val="0"/>
                                          </p:val>
                                        </p:tav>
                                      </p:tavLst>
                                    </p:anim>
                                    <p:anim calcmode="lin" valueType="num">
                                      <p:cBhvr>
                                        <p:cTn id="11" dur="500"/>
                                        <p:tgtEl>
                                          <p:spTgt spid="16"/>
                                        </p:tgtEl>
                                        <p:attrNameLst>
                                          <p:attrName>ppt_h</p:attrName>
                                        </p:attrNameLst>
                                      </p:cBhvr>
                                      <p:tavLst>
                                        <p:tav tm="0">
                                          <p:val>
                                            <p:strVal val="ppt_h"/>
                                          </p:val>
                                        </p:tav>
                                        <p:tav tm="100000">
                                          <p:val>
                                            <p:strVal val="ppt_h"/>
                                          </p:val>
                                        </p:tav>
                                      </p:tavLst>
                                    </p:anim>
                                    <p:set>
                                      <p:cBhvr>
                                        <p:cTn id="12" dur="1" fill="hold">
                                          <p:stCondLst>
                                            <p:cond delay="499"/>
                                          </p:stCondLst>
                                        </p:cTn>
                                        <p:tgtEl>
                                          <p:spTgt spid="16"/>
                                        </p:tgtEl>
                                        <p:attrNameLst>
                                          <p:attrName>style.visibility</p:attrName>
                                        </p:attrNameLst>
                                      </p:cBhvr>
                                      <p:to>
                                        <p:strVal val="hidden"/>
                                      </p:to>
                                    </p:set>
                                  </p:childTnLst>
                                </p:cTn>
                              </p:par>
                              <p:par>
                                <p:cTn id="13" presetID="17" presetClass="exit" presetSubtype="10" fill="hold" nodeType="with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strVal val="ppt_h"/>
                                          </p:val>
                                        </p:tav>
                                      </p:tavLst>
                                    </p:anim>
                                    <p:set>
                                      <p:cBhvr>
                                        <p:cTn id="16" dur="1" fill="hold">
                                          <p:stCondLst>
                                            <p:cond delay="499"/>
                                          </p:stCondLst>
                                        </p:cTn>
                                        <p:tgtEl>
                                          <p:spTgt spid="19"/>
                                        </p:tgtEl>
                                        <p:attrNameLst>
                                          <p:attrName>style.visibility</p:attrName>
                                        </p:attrNameLst>
                                      </p:cBhvr>
                                      <p:to>
                                        <p:strVal val="hidden"/>
                                      </p:to>
                                    </p:set>
                                  </p:childTnLst>
                                </p:cTn>
                              </p:par>
                              <p:par>
                                <p:cTn id="17" presetID="17" presetClass="exit" presetSubtype="10" fill="hold" nodeType="with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5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229782" y="1663183"/>
            <a:ext cx="6755772" cy="412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5400" y="5788634"/>
            <a:ext cx="5943600" cy="830997"/>
          </a:xfrm>
          <a:prstGeom prst="rect">
            <a:avLst/>
          </a:prstGeom>
          <a:noFill/>
        </p:spPr>
        <p:txBody>
          <a:bodyPr wrap="square" rtlCol="0">
            <a:spAutoFit/>
          </a:bodyPr>
          <a:lstStyle/>
          <a:p>
            <a:pPr algn="ctr"/>
            <a:r>
              <a:rPr lang="en-US" sz="2400" b="1" dirty="0">
                <a:solidFill>
                  <a:srgbClr val="FFFFFF"/>
                </a:solidFill>
              </a:rPr>
              <a:t>What might have caused the peak in water level at the Battery on 10/29/2012?</a:t>
            </a:r>
          </a:p>
        </p:txBody>
      </p:sp>
      <p:sp>
        <p:nvSpPr>
          <p:cNvPr id="7" name="Title 1"/>
          <p:cNvSpPr txBox="1">
            <a:spLocks/>
          </p:cNvSpPr>
          <p:nvPr/>
        </p:nvSpPr>
        <p:spPr>
          <a:xfrm>
            <a:off x="607168" y="556928"/>
            <a:ext cx="7774832"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Has climate change influenced water levels in the Hudson estuary? </a:t>
            </a:r>
          </a:p>
        </p:txBody>
      </p:sp>
      <p:grpSp>
        <p:nvGrpSpPr>
          <p:cNvPr id="9" name="Group 8"/>
          <p:cNvGrpSpPr/>
          <p:nvPr/>
        </p:nvGrpSpPr>
        <p:grpSpPr>
          <a:xfrm>
            <a:off x="1905000" y="1623728"/>
            <a:ext cx="5132049" cy="5011880"/>
            <a:chOff x="1905000" y="1623728"/>
            <a:chExt cx="5132049" cy="5011880"/>
          </a:xfrm>
        </p:grpSpPr>
        <p:pic>
          <p:nvPicPr>
            <p:cNvPr id="5" name="Picture 4" descr="Sandy_oct29_modi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00" y="1623728"/>
              <a:ext cx="5132049" cy="501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61324" y="1647206"/>
              <a:ext cx="2819400" cy="461665"/>
            </a:xfrm>
            <a:prstGeom prst="rect">
              <a:avLst/>
            </a:prstGeom>
            <a:solidFill>
              <a:schemeClr val="accent5">
                <a:lumMod val="60000"/>
                <a:lumOff val="40000"/>
              </a:schemeClr>
            </a:solidFill>
          </p:spPr>
          <p:txBody>
            <a:bodyPr wrap="square" rtlCol="0">
              <a:spAutoFit/>
            </a:bodyPr>
            <a:lstStyle/>
            <a:p>
              <a:r>
                <a:rPr lang="en-US" sz="2400" dirty="0">
                  <a:solidFill>
                    <a:schemeClr val="bg1"/>
                  </a:solidFill>
                </a:rPr>
                <a:t>“Superstorm” Sandy</a:t>
              </a:r>
            </a:p>
          </p:txBody>
        </p:sp>
        <p:sp>
          <p:nvSpPr>
            <p:cNvPr id="3" name="TextBox 2"/>
            <p:cNvSpPr txBox="1"/>
            <p:nvPr/>
          </p:nvSpPr>
          <p:spPr>
            <a:xfrm>
              <a:off x="1981200" y="6326067"/>
              <a:ext cx="914400" cy="276999"/>
            </a:xfrm>
            <a:prstGeom prst="rect">
              <a:avLst/>
            </a:prstGeom>
            <a:noFill/>
          </p:spPr>
          <p:txBody>
            <a:bodyPr wrap="square" rtlCol="0">
              <a:spAutoFit/>
            </a:bodyPr>
            <a:lstStyle/>
            <a:p>
              <a:r>
                <a:rPr lang="en-US" sz="1200" dirty="0">
                  <a:solidFill>
                    <a:schemeClr val="bg1"/>
                  </a:solidFill>
                </a:rPr>
                <a:t>NOAA</a:t>
              </a:r>
            </a:p>
          </p:txBody>
        </p:sp>
      </p:grpSp>
    </p:spTree>
    <p:extLst>
      <p:ext uri="{BB962C8B-B14F-4D97-AF65-F5344CB8AC3E}">
        <p14:creationId xmlns:p14="http://schemas.microsoft.com/office/powerpoint/2010/main" val="11671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 4"/>
          <p:cNvGrpSpPr>
            <a:grpSpLocks/>
          </p:cNvGrpSpPr>
          <p:nvPr/>
        </p:nvGrpSpPr>
        <p:grpSpPr bwMode="auto">
          <a:xfrm>
            <a:off x="143102" y="228600"/>
            <a:ext cx="4770675" cy="2813795"/>
            <a:chOff x="399018" y="2566570"/>
            <a:chExt cx="5344002" cy="3266880"/>
          </a:xfrm>
        </p:grpSpPr>
        <p:pic>
          <p:nvPicPr>
            <p:cNvPr id="14343" name="Picture 2" descr="SouthFerrySubwayMT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4" y="2566570"/>
              <a:ext cx="5215966" cy="2945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344" name="TextBox 3"/>
            <p:cNvSpPr txBox="1">
              <a:spLocks noChangeArrowheads="1"/>
            </p:cNvSpPr>
            <p:nvPr/>
          </p:nvSpPr>
          <p:spPr bwMode="auto">
            <a:xfrm>
              <a:off x="399018" y="5511848"/>
              <a:ext cx="4559406" cy="3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200" dirty="0">
                  <a:solidFill>
                    <a:schemeClr val="bg1"/>
                  </a:solidFill>
                  <a:effectLst>
                    <a:outerShdw blurRad="38100" dist="38100" dir="2700000" algn="tl">
                      <a:srgbClr val="000000">
                        <a:alpha val="43137"/>
                      </a:srgbClr>
                    </a:outerShdw>
                  </a:effectLst>
                </a:rPr>
                <a:t>South Ferry subway station, NYC. Image credit: MTA</a:t>
              </a:r>
            </a:p>
          </p:txBody>
        </p:sp>
      </p:grpSp>
      <p:pic>
        <p:nvPicPr>
          <p:cNvPr id="14340" name="Picture 5" descr="WestStbldgflo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300" y="262467"/>
            <a:ext cx="3810000" cy="508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6" descr="blackoutESBlit2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039" y="3095837"/>
            <a:ext cx="4648200" cy="2668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7"/>
          <p:cNvSpPr txBox="1">
            <a:spLocks noChangeArrowheads="1"/>
          </p:cNvSpPr>
          <p:nvPr/>
        </p:nvSpPr>
        <p:spPr bwMode="auto">
          <a:xfrm>
            <a:off x="4953000" y="5366492"/>
            <a:ext cx="4038600" cy="4616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200" dirty="0">
                <a:solidFill>
                  <a:schemeClr val="bg1"/>
                </a:solidFill>
                <a:latin typeface="+mn-lt"/>
              </a:rPr>
              <a:t>Manhattan blackout and flooding images by Hudson River Park Naturalist Keith Michael</a:t>
            </a:r>
          </a:p>
        </p:txBody>
      </p:sp>
      <p:sp>
        <p:nvSpPr>
          <p:cNvPr id="8" name="TextBox 7"/>
          <p:cNvSpPr txBox="1"/>
          <p:nvPr/>
        </p:nvSpPr>
        <p:spPr>
          <a:xfrm>
            <a:off x="2286000" y="5852182"/>
            <a:ext cx="4809898" cy="830997"/>
          </a:xfrm>
          <a:prstGeom prst="rect">
            <a:avLst/>
          </a:prstGeom>
          <a:noFill/>
        </p:spPr>
        <p:txBody>
          <a:bodyPr wrap="square" rtlCol="0">
            <a:spAutoFit/>
          </a:bodyPr>
          <a:lstStyle/>
          <a:p>
            <a:r>
              <a:rPr lang="en-US" sz="2400" b="1" dirty="0">
                <a:solidFill>
                  <a:srgbClr val="FFFFFF"/>
                </a:solidFill>
              </a:rPr>
              <a:t>Were there impacts further upriver? How far did Sandy‘s storm surge go?</a:t>
            </a:r>
          </a:p>
        </p:txBody>
      </p:sp>
      <p:sp>
        <p:nvSpPr>
          <p:cNvPr id="9" name="TextBox 8"/>
          <p:cNvSpPr txBox="1"/>
          <p:nvPr/>
        </p:nvSpPr>
        <p:spPr>
          <a:xfrm>
            <a:off x="381000" y="5915914"/>
            <a:ext cx="6791098" cy="461665"/>
          </a:xfrm>
          <a:prstGeom prst="rect">
            <a:avLst/>
          </a:prstGeom>
          <a:noFill/>
        </p:spPr>
        <p:txBody>
          <a:bodyPr wrap="square" rtlCol="0">
            <a:spAutoFit/>
          </a:bodyPr>
          <a:lstStyle/>
          <a:p>
            <a:r>
              <a:rPr lang="en-US" sz="2400" b="1" dirty="0">
                <a:solidFill>
                  <a:srgbClr val="FFFFFF"/>
                </a:solidFill>
              </a:rPr>
              <a:t>Sandy’s storm surge caused severe flooding in NYC.</a:t>
            </a:r>
          </a:p>
        </p:txBody>
      </p:sp>
    </p:spTree>
    <p:extLst>
      <p:ext uri="{BB962C8B-B14F-4D97-AF65-F5344CB8AC3E}">
        <p14:creationId xmlns:p14="http://schemas.microsoft.com/office/powerpoint/2010/main" val="52013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xit" presetSubtype="0" fill="hold" grpId="0" nodeType="withEffect">
                                  <p:stCondLst>
                                    <p:cond delay="0"/>
                                  </p:stCondLst>
                                  <p:childTnLst>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09600"/>
            <a:ext cx="7784673" cy="5107756"/>
          </a:xfrm>
          <a:prstGeom prst="rect">
            <a:avLst/>
          </a:prstGeom>
        </p:spPr>
      </p:pic>
      <p:grpSp>
        <p:nvGrpSpPr>
          <p:cNvPr id="14" name="Group 13"/>
          <p:cNvGrpSpPr/>
          <p:nvPr/>
        </p:nvGrpSpPr>
        <p:grpSpPr>
          <a:xfrm>
            <a:off x="925646" y="585558"/>
            <a:ext cx="7244921" cy="5895907"/>
            <a:chOff x="925646" y="585558"/>
            <a:chExt cx="7244921" cy="5895907"/>
          </a:xfrm>
        </p:grpSpPr>
        <p:grpSp>
          <p:nvGrpSpPr>
            <p:cNvPr id="7" name="Group 6"/>
            <p:cNvGrpSpPr/>
            <p:nvPr/>
          </p:nvGrpSpPr>
          <p:grpSpPr>
            <a:xfrm>
              <a:off x="925646" y="585558"/>
              <a:ext cx="7244921" cy="5316421"/>
              <a:chOff x="908479" y="609600"/>
              <a:chExt cx="7244921" cy="5316421"/>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479" y="609600"/>
                <a:ext cx="7244921" cy="5316421"/>
              </a:xfrm>
              <a:prstGeom prst="rect">
                <a:avLst/>
              </a:prstGeom>
            </p:spPr>
          </p:pic>
          <p:sp>
            <p:nvSpPr>
              <p:cNvPr id="6" name="TextBox 5"/>
              <p:cNvSpPr txBox="1"/>
              <p:nvPr/>
            </p:nvSpPr>
            <p:spPr>
              <a:xfrm>
                <a:off x="1066800" y="5614191"/>
                <a:ext cx="1371600" cy="276999"/>
              </a:xfrm>
              <a:prstGeom prst="rect">
                <a:avLst/>
              </a:prstGeom>
              <a:noFill/>
            </p:spPr>
            <p:txBody>
              <a:bodyPr wrap="square" rtlCol="0">
                <a:spAutoFit/>
              </a:bodyPr>
              <a:lstStyle/>
              <a:p>
                <a:r>
                  <a:rPr lang="en-US" sz="1200" dirty="0">
                    <a:solidFill>
                      <a:schemeClr val="bg1"/>
                    </a:solidFill>
                  </a:rPr>
                  <a:t>NYSDEC</a:t>
                </a:r>
              </a:p>
            </p:txBody>
          </p:sp>
        </p:grpSp>
        <p:sp>
          <p:nvSpPr>
            <p:cNvPr id="12" name="TextBox 11"/>
            <p:cNvSpPr txBox="1"/>
            <p:nvPr/>
          </p:nvSpPr>
          <p:spPr>
            <a:xfrm>
              <a:off x="2231161" y="6019800"/>
              <a:ext cx="4693950" cy="461665"/>
            </a:xfrm>
            <a:prstGeom prst="rect">
              <a:avLst/>
            </a:prstGeom>
            <a:noFill/>
          </p:spPr>
          <p:txBody>
            <a:bodyPr wrap="square" rtlCol="0">
              <a:spAutoFit/>
            </a:bodyPr>
            <a:lstStyle/>
            <a:p>
              <a:r>
                <a:rPr lang="en-US" sz="2400" b="1" dirty="0">
                  <a:solidFill>
                    <a:schemeClr val="bg1"/>
                  </a:solidFill>
                </a:rPr>
                <a:t>Storm surge damage in Stony Point</a:t>
              </a:r>
            </a:p>
          </p:txBody>
        </p:sp>
      </p:grpSp>
      <p:grpSp>
        <p:nvGrpSpPr>
          <p:cNvPr id="15" name="Group 14"/>
          <p:cNvGrpSpPr/>
          <p:nvPr/>
        </p:nvGrpSpPr>
        <p:grpSpPr>
          <a:xfrm>
            <a:off x="803960" y="585558"/>
            <a:ext cx="7488289" cy="5895908"/>
            <a:chOff x="803960" y="585558"/>
            <a:chExt cx="7488289" cy="5895908"/>
          </a:xfrm>
        </p:grpSpPr>
        <p:grpSp>
          <p:nvGrpSpPr>
            <p:cNvPr id="11" name="Group 10"/>
            <p:cNvGrpSpPr/>
            <p:nvPr/>
          </p:nvGrpSpPr>
          <p:grpSpPr>
            <a:xfrm>
              <a:off x="803960" y="585558"/>
              <a:ext cx="7488289" cy="5348777"/>
              <a:chOff x="803960" y="1323516"/>
              <a:chExt cx="7488289" cy="5348777"/>
            </a:xfrm>
          </p:grpSpPr>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960" y="1323516"/>
                <a:ext cx="7488289" cy="5348777"/>
              </a:xfrm>
              <a:prstGeom prst="rect">
                <a:avLst/>
              </a:prstGeom>
            </p:spPr>
          </p:pic>
          <p:sp>
            <p:nvSpPr>
              <p:cNvPr id="10" name="TextBox 9"/>
              <p:cNvSpPr txBox="1"/>
              <p:nvPr/>
            </p:nvSpPr>
            <p:spPr>
              <a:xfrm>
                <a:off x="962285" y="6328106"/>
                <a:ext cx="1125565" cy="276999"/>
              </a:xfrm>
              <a:prstGeom prst="rect">
                <a:avLst/>
              </a:prstGeom>
              <a:noFill/>
            </p:spPr>
            <p:txBody>
              <a:bodyPr wrap="none" rtlCol="0">
                <a:spAutoFit/>
              </a:bodyPr>
              <a:lstStyle/>
              <a:p>
                <a:r>
                  <a:rPr lang="en-US" sz="1200" dirty="0">
                    <a:solidFill>
                      <a:schemeClr val="bg1"/>
                    </a:solidFill>
                  </a:rPr>
                  <a:t>Gregg </a:t>
                </a:r>
                <a:r>
                  <a:rPr lang="en-US" sz="1200" dirty="0" err="1">
                    <a:solidFill>
                      <a:schemeClr val="bg1"/>
                    </a:solidFill>
                  </a:rPr>
                  <a:t>Swanzey</a:t>
                </a:r>
                <a:endParaRPr lang="en-US" sz="1200" dirty="0">
                  <a:solidFill>
                    <a:schemeClr val="bg1"/>
                  </a:solidFill>
                </a:endParaRPr>
              </a:p>
            </p:txBody>
          </p:sp>
        </p:grpSp>
        <p:sp>
          <p:nvSpPr>
            <p:cNvPr id="13" name="TextBox 12"/>
            <p:cNvSpPr txBox="1"/>
            <p:nvPr/>
          </p:nvSpPr>
          <p:spPr>
            <a:xfrm>
              <a:off x="2362201" y="6019801"/>
              <a:ext cx="4562910" cy="461665"/>
            </a:xfrm>
            <a:prstGeom prst="rect">
              <a:avLst/>
            </a:prstGeom>
            <a:noFill/>
          </p:spPr>
          <p:txBody>
            <a:bodyPr wrap="square" rtlCol="0">
              <a:spAutoFit/>
            </a:bodyPr>
            <a:lstStyle/>
            <a:p>
              <a:r>
                <a:rPr lang="en-US" sz="2400" b="1" dirty="0">
                  <a:solidFill>
                    <a:schemeClr val="bg1"/>
                  </a:solidFill>
                </a:rPr>
                <a:t>Storm surge flooding in Kingston</a:t>
              </a:r>
            </a:p>
          </p:txBody>
        </p:sp>
      </p:grpSp>
      <p:sp>
        <p:nvSpPr>
          <p:cNvPr id="16" name="TextBox 15"/>
          <p:cNvSpPr txBox="1"/>
          <p:nvPr/>
        </p:nvSpPr>
        <p:spPr>
          <a:xfrm>
            <a:off x="2252207" y="5741398"/>
            <a:ext cx="4809898" cy="830997"/>
          </a:xfrm>
          <a:prstGeom prst="rect">
            <a:avLst/>
          </a:prstGeom>
          <a:noFill/>
        </p:spPr>
        <p:txBody>
          <a:bodyPr wrap="square" rtlCol="0">
            <a:spAutoFit/>
          </a:bodyPr>
          <a:lstStyle/>
          <a:p>
            <a:r>
              <a:rPr lang="en-US" sz="2400" b="1" dirty="0">
                <a:solidFill>
                  <a:srgbClr val="FFFFFF"/>
                </a:solidFill>
              </a:rPr>
              <a:t>The graph shows storm surge peaks in Poughkeepsie and Albany.</a:t>
            </a:r>
          </a:p>
        </p:txBody>
      </p:sp>
    </p:spTree>
    <p:extLst>
      <p:ext uri="{BB962C8B-B14F-4D97-AF65-F5344CB8AC3E}">
        <p14:creationId xmlns:p14="http://schemas.microsoft.com/office/powerpoint/2010/main" val="19968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xit" presetSubtype="0" fill="hold" nodeType="withEffect">
                                  <p:stCondLst>
                                    <p:cond delay="0"/>
                                  </p:stCondLst>
                                  <p:childTnLst>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1694622"/>
            <a:ext cx="8839200" cy="3535680"/>
          </a:xfrm>
          <a:prstGeom prst="rect">
            <a:avLst/>
          </a:prstGeom>
        </p:spPr>
      </p:pic>
      <p:sp>
        <p:nvSpPr>
          <p:cNvPr id="3" name="Title 1"/>
          <p:cNvSpPr txBox="1">
            <a:spLocks/>
          </p:cNvSpPr>
          <p:nvPr/>
        </p:nvSpPr>
        <p:spPr>
          <a:xfrm>
            <a:off x="456592" y="533400"/>
            <a:ext cx="8230816"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Climate change has raised sea level in New York Harbor about one foot in the last 100 years.</a:t>
            </a:r>
          </a:p>
        </p:txBody>
      </p:sp>
      <p:sp>
        <p:nvSpPr>
          <p:cNvPr id="4" name="Title 1"/>
          <p:cNvSpPr txBox="1">
            <a:spLocks/>
          </p:cNvSpPr>
          <p:nvPr/>
        </p:nvSpPr>
        <p:spPr>
          <a:xfrm>
            <a:off x="266700" y="5272378"/>
            <a:ext cx="86106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a:solidFill>
                  <a:prstClr val="white"/>
                </a:solidFill>
                <a:latin typeface="Calibri"/>
              </a:rPr>
              <a:t>Sea level will rise more. Future storms – not as strong as Sandy – could cause similar or greater damage.</a:t>
            </a:r>
          </a:p>
        </p:txBody>
      </p:sp>
    </p:spTree>
    <p:extLst>
      <p:ext uri="{BB962C8B-B14F-4D97-AF65-F5344CB8AC3E}">
        <p14:creationId xmlns:p14="http://schemas.microsoft.com/office/powerpoint/2010/main" val="37364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09800" y="757947"/>
            <a:ext cx="51054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Addressing Climate Change </a:t>
            </a:r>
          </a:p>
        </p:txBody>
      </p:sp>
      <p:grpSp>
        <p:nvGrpSpPr>
          <p:cNvPr id="8" name="Group 7"/>
          <p:cNvGrpSpPr/>
          <p:nvPr/>
        </p:nvGrpSpPr>
        <p:grpSpPr>
          <a:xfrm>
            <a:off x="0" y="1524000"/>
            <a:ext cx="5029199" cy="4130257"/>
            <a:chOff x="0" y="1752600"/>
            <a:chExt cx="5029199" cy="413025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888" y="1752600"/>
              <a:ext cx="4763311" cy="3458294"/>
            </a:xfrm>
            <a:prstGeom prst="rect">
              <a:avLst/>
            </a:prstGeom>
          </p:spPr>
        </p:pic>
        <p:sp>
          <p:nvSpPr>
            <p:cNvPr id="6" name="Title 1"/>
            <p:cNvSpPr txBox="1">
              <a:spLocks/>
            </p:cNvSpPr>
            <p:nvPr/>
          </p:nvSpPr>
          <p:spPr>
            <a:xfrm>
              <a:off x="0" y="5265151"/>
              <a:ext cx="2667000" cy="6177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a:solidFill>
                    <a:prstClr val="white"/>
                  </a:solidFill>
                  <a:latin typeface="Calibri"/>
                </a:rPr>
                <a:t>Adaptation</a:t>
              </a:r>
            </a:p>
          </p:txBody>
        </p:sp>
      </p:grpSp>
      <p:grpSp>
        <p:nvGrpSpPr>
          <p:cNvPr id="9" name="Group 8"/>
          <p:cNvGrpSpPr/>
          <p:nvPr/>
        </p:nvGrpSpPr>
        <p:grpSpPr>
          <a:xfrm>
            <a:off x="4038600" y="1973094"/>
            <a:ext cx="5003582" cy="3970506"/>
            <a:chOff x="4038600" y="1973094"/>
            <a:chExt cx="5003582" cy="3970506"/>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38600" y="2590800"/>
              <a:ext cx="4831977" cy="3352800"/>
            </a:xfrm>
            <a:prstGeom prst="rect">
              <a:avLst/>
            </a:prstGeom>
          </p:spPr>
        </p:pic>
        <p:sp>
          <p:nvSpPr>
            <p:cNvPr id="7" name="Title 1"/>
            <p:cNvSpPr txBox="1">
              <a:spLocks/>
            </p:cNvSpPr>
            <p:nvPr/>
          </p:nvSpPr>
          <p:spPr>
            <a:xfrm>
              <a:off x="6781800" y="1973094"/>
              <a:ext cx="2260382" cy="6177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a:solidFill>
                    <a:prstClr val="white"/>
                  </a:solidFill>
                  <a:latin typeface="Calibri"/>
                </a:rPr>
                <a:t>Mitigation</a:t>
              </a:r>
            </a:p>
          </p:txBody>
        </p:sp>
      </p:grpSp>
    </p:spTree>
    <p:extLst>
      <p:ext uri="{BB962C8B-B14F-4D97-AF65-F5344CB8AC3E}">
        <p14:creationId xmlns:p14="http://schemas.microsoft.com/office/powerpoint/2010/main" val="189126343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6700" y="533400"/>
            <a:ext cx="85344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a:solidFill>
                  <a:prstClr val="white"/>
                </a:solidFill>
                <a:latin typeface="Calibri"/>
              </a:rPr>
              <a:t>As storms &amp; other events occur, HRECOS sensors will record &amp; report their impacts on the Hudson.</a:t>
            </a:r>
          </a:p>
        </p:txBody>
      </p:sp>
      <p:sp>
        <p:nvSpPr>
          <p:cNvPr id="4" name="TextBox 3"/>
          <p:cNvSpPr txBox="1"/>
          <p:nvPr/>
        </p:nvSpPr>
        <p:spPr>
          <a:xfrm>
            <a:off x="3020291" y="6041311"/>
            <a:ext cx="5257800" cy="461665"/>
          </a:xfrm>
          <a:prstGeom prst="rect">
            <a:avLst/>
          </a:prstGeom>
          <a:noFill/>
        </p:spPr>
        <p:txBody>
          <a:bodyPr wrap="square" lIns="91440" tIns="45720" rIns="91440" bIns="45720" rtlCol="0" anchor="t">
            <a:spAutoFit/>
          </a:bodyPr>
          <a:lstStyle/>
          <a:p>
            <a:r>
              <a:rPr lang="en-US" sz="2400" dirty="0">
                <a:solidFill>
                  <a:schemeClr val="bg1"/>
                </a:solidFill>
                <a:ea typeface="+mn-lt"/>
                <a:cs typeface="+mn-lt"/>
              </a:rPr>
              <a:t>https://hrecos.org</a:t>
            </a:r>
          </a:p>
        </p:txBody>
      </p:sp>
      <p:pic>
        <p:nvPicPr>
          <p:cNvPr id="2" name="Picture 1">
            <a:extLst>
              <a:ext uri="{FF2B5EF4-FFF2-40B4-BE49-F238E27FC236}">
                <a16:creationId xmlns:a16="http://schemas.microsoft.com/office/drawing/2014/main" id="{5A9A7F0D-67AF-419A-8D7A-8855002C45A0}"/>
              </a:ext>
            </a:extLst>
          </p:cNvPr>
          <p:cNvPicPr>
            <a:picLocks noChangeAspect="1"/>
          </p:cNvPicPr>
          <p:nvPr/>
        </p:nvPicPr>
        <p:blipFill>
          <a:blip r:embed="rId3"/>
          <a:stretch>
            <a:fillRect/>
          </a:stretch>
        </p:blipFill>
        <p:spPr>
          <a:xfrm>
            <a:off x="787521" y="1986075"/>
            <a:ext cx="7492393" cy="3585869"/>
          </a:xfrm>
          <a:prstGeom prst="rect">
            <a:avLst/>
          </a:prstGeom>
        </p:spPr>
      </p:pic>
    </p:spTree>
    <p:extLst>
      <p:ext uri="{BB962C8B-B14F-4D97-AF65-F5344CB8AC3E}">
        <p14:creationId xmlns:p14="http://schemas.microsoft.com/office/powerpoint/2010/main" val="216358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426486" y="685800"/>
            <a:ext cx="2009776" cy="762000"/>
          </a:xfrm>
        </p:spPr>
        <p:txBody>
          <a:bodyPr>
            <a:noAutofit/>
          </a:bodyPr>
          <a:lstStyle/>
          <a:p>
            <a:r>
              <a:rPr lang="en-US" dirty="0">
                <a:latin typeface="Calibri" panose="020F0502020204030204" pitchFamily="34" charset="0"/>
                <a:ea typeface="Calibri" panose="020F0502020204030204" pitchFamily="34" charset="0"/>
                <a:cs typeface="Calibri" panose="020F0502020204030204" pitchFamily="34" charset="0"/>
              </a:rPr>
              <a:t>Thank You!</a:t>
            </a:r>
          </a:p>
        </p:txBody>
      </p:sp>
      <p:sp>
        <p:nvSpPr>
          <p:cNvPr id="16" name="Content Placeholder 15"/>
          <p:cNvSpPr>
            <a:spLocks noGrp="1"/>
          </p:cNvSpPr>
          <p:nvPr>
            <p:ph sz="half" idx="2"/>
          </p:nvPr>
        </p:nvSpPr>
        <p:spPr>
          <a:xfrm>
            <a:off x="6234180" y="3295559"/>
            <a:ext cx="4138349" cy="1219200"/>
          </a:xfrm>
        </p:spPr>
        <p:txBody>
          <a:bodyPr>
            <a:normAutofit/>
          </a:bodyPr>
          <a:lstStyle/>
          <a:p>
            <a:r>
              <a:rPr lang="en-US" sz="1800" b="1" dirty="0">
                <a:latin typeface="+mn-lt"/>
              </a:rPr>
              <a:t>Connect with us:</a:t>
            </a:r>
            <a:br>
              <a:rPr lang="en-US" sz="1800" b="1" dirty="0">
                <a:latin typeface="+mn-lt"/>
              </a:rPr>
            </a:br>
            <a:r>
              <a:rPr lang="en-US" sz="1800" dirty="0">
                <a:latin typeface="+mn-lt"/>
              </a:rPr>
              <a:t>Facebook: www.facebook.com/NYSDEC</a:t>
            </a:r>
            <a:br>
              <a:rPr lang="en-US" sz="1800" dirty="0">
                <a:latin typeface="+mn-lt"/>
              </a:rPr>
            </a:br>
            <a:r>
              <a:rPr lang="en-US" sz="1800" dirty="0">
                <a:latin typeface="+mn-lt"/>
              </a:rPr>
              <a:t>Twitter: twitter.com/NYSDEC</a:t>
            </a:r>
            <a:br>
              <a:rPr lang="en-US" sz="1800" dirty="0">
                <a:latin typeface="+mn-lt"/>
              </a:rPr>
            </a:br>
            <a:r>
              <a:rPr lang="en-US" sz="1800" dirty="0">
                <a:latin typeface="+mn-lt"/>
              </a:rPr>
              <a:t>Flickr: </a:t>
            </a:r>
            <a:r>
              <a:rPr lang="en-US" sz="1800" dirty="0">
                <a:latin typeface="+mn-lt"/>
                <a:hlinkClick r:id="rId3"/>
              </a:rPr>
              <a:t>www.flickr.com/photos/nysdec</a:t>
            </a:r>
            <a:r>
              <a:rPr lang="en-US" sz="1800" dirty="0">
                <a:latin typeface="+mn-lt"/>
              </a:rPr>
              <a:t> </a:t>
            </a:r>
          </a:p>
        </p:txBody>
      </p:sp>
      <p:sp>
        <p:nvSpPr>
          <p:cNvPr id="5" name="Text Box 3"/>
          <p:cNvSpPr txBox="1">
            <a:spLocks noChangeArrowheads="1"/>
          </p:cNvSpPr>
          <p:nvPr/>
        </p:nvSpPr>
        <p:spPr bwMode="auto">
          <a:xfrm>
            <a:off x="2286000" y="1295400"/>
            <a:ext cx="4918148" cy="28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aseline="-25000">
                <a:solidFill>
                  <a:srgbClr val="014EA1"/>
                </a:solidFill>
                <a:latin typeface="Arial" panose="020B0604020202020204" pitchFamily="34" charset="0"/>
              </a:defRPr>
            </a:lvl1pPr>
            <a:lvl2pPr marL="742950" indent="-285750">
              <a:defRPr sz="1400" baseline="-25000">
                <a:solidFill>
                  <a:srgbClr val="014EA1"/>
                </a:solidFill>
                <a:latin typeface="Arial" panose="020B0604020202020204" pitchFamily="34" charset="0"/>
              </a:defRPr>
            </a:lvl2pPr>
            <a:lvl3pPr marL="1143000" indent="-228600">
              <a:defRPr sz="1400" baseline="-25000">
                <a:solidFill>
                  <a:srgbClr val="014EA1"/>
                </a:solidFill>
                <a:latin typeface="Arial" panose="020B0604020202020204" pitchFamily="34" charset="0"/>
              </a:defRPr>
            </a:lvl3pPr>
            <a:lvl4pPr marL="1600200" indent="-228600">
              <a:defRPr sz="1400" baseline="-25000">
                <a:solidFill>
                  <a:srgbClr val="014EA1"/>
                </a:solidFill>
                <a:latin typeface="Arial" panose="020B0604020202020204" pitchFamily="34" charset="0"/>
              </a:defRPr>
            </a:lvl4pPr>
            <a:lvl5pPr marL="2057400" indent="-228600">
              <a:defRPr sz="1400" baseline="-25000">
                <a:solidFill>
                  <a:srgbClr val="014EA1"/>
                </a:solidFill>
                <a:latin typeface="Arial" panose="020B0604020202020204" pitchFamily="34" charset="0"/>
              </a:defRPr>
            </a:lvl5pPr>
            <a:lvl6pPr marL="2514600" indent="-228600" eaLnBrk="0" fontAlgn="base" hangingPunct="0">
              <a:spcBef>
                <a:spcPct val="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0"/>
              </a:spcBef>
              <a:spcAft>
                <a:spcPct val="0"/>
              </a:spcAft>
              <a:defRPr sz="1400" baseline="-25000">
                <a:solidFill>
                  <a:srgbClr val="014EA1"/>
                </a:solidFill>
                <a:latin typeface="Arial" panose="020B0604020202020204" pitchFamily="34" charset="0"/>
              </a:defRPr>
            </a:lvl9pPr>
          </a:lstStyle>
          <a:p>
            <a:pPr>
              <a:spcBef>
                <a:spcPts val="600"/>
              </a:spcBef>
            </a:pPr>
            <a:r>
              <a:rPr lang="en-US" sz="3200" dirty="0">
                <a:solidFill>
                  <a:schemeClr val="bg1"/>
                </a:solidFill>
                <a:latin typeface="+mn-lt"/>
                <a:ea typeface="Calibri" panose="020F0502020204030204" pitchFamily="34" charset="0"/>
                <a:cs typeface="Calibri" panose="020F0502020204030204" pitchFamily="34" charset="0"/>
              </a:rPr>
              <a:t>For more information, please contact:</a:t>
            </a:r>
          </a:p>
          <a:p>
            <a:pPr>
              <a:spcBef>
                <a:spcPts val="600"/>
              </a:spcBef>
            </a:pPr>
            <a:r>
              <a:rPr lang="en-US" altLang="en-US" sz="3200" dirty="0">
                <a:solidFill>
                  <a:schemeClr val="bg1"/>
                </a:solidFill>
                <a:latin typeface="+mn-lt"/>
              </a:rPr>
              <a:t>NYSDEC – Hudson River Estuary Program</a:t>
            </a:r>
          </a:p>
          <a:p>
            <a:pPr>
              <a:spcBef>
                <a:spcPts val="600"/>
              </a:spcBef>
            </a:pPr>
            <a:r>
              <a:rPr lang="en-US" altLang="en-US" sz="3200" dirty="0">
                <a:solidFill>
                  <a:schemeClr val="bg1"/>
                </a:solidFill>
                <a:latin typeface="+mn-lt"/>
              </a:rPr>
              <a:t>21 South Putt Corners Road</a:t>
            </a:r>
          </a:p>
          <a:p>
            <a:pPr>
              <a:spcBef>
                <a:spcPts val="600"/>
              </a:spcBef>
            </a:pPr>
            <a:r>
              <a:rPr lang="en-US" altLang="en-US" sz="3200" dirty="0">
                <a:solidFill>
                  <a:schemeClr val="bg1"/>
                </a:solidFill>
                <a:latin typeface="+mn-lt"/>
              </a:rPr>
              <a:t>New </a:t>
            </a:r>
            <a:r>
              <a:rPr lang="en-US" altLang="en-US" sz="3200" dirty="0" err="1">
                <a:solidFill>
                  <a:schemeClr val="bg1"/>
                </a:solidFill>
                <a:latin typeface="+mn-lt"/>
              </a:rPr>
              <a:t>Paltz</a:t>
            </a:r>
            <a:r>
              <a:rPr lang="en-US" altLang="en-US" sz="3200" dirty="0">
                <a:solidFill>
                  <a:schemeClr val="bg1"/>
                </a:solidFill>
                <a:latin typeface="+mn-lt"/>
              </a:rPr>
              <a:t>, NY 12561</a:t>
            </a:r>
          </a:p>
          <a:p>
            <a:pPr>
              <a:spcBef>
                <a:spcPts val="600"/>
              </a:spcBef>
            </a:pPr>
            <a:r>
              <a:rPr lang="en-US" altLang="en-US" sz="3200" dirty="0">
                <a:solidFill>
                  <a:schemeClr val="bg1"/>
                </a:solidFill>
                <a:latin typeface="+mn-lt"/>
              </a:rPr>
              <a:t>845 256-3016</a:t>
            </a:r>
          </a:p>
          <a:p>
            <a:pPr>
              <a:spcBef>
                <a:spcPts val="600"/>
              </a:spcBef>
            </a:pPr>
            <a:r>
              <a:rPr lang="en-US" altLang="en-US" sz="3200" dirty="0">
                <a:solidFill>
                  <a:schemeClr val="bg1"/>
                </a:solidFill>
                <a:latin typeface="+mn-lt"/>
                <a:hlinkClick r:id="rId4"/>
              </a:rPr>
              <a:t>hrep@dec.ny.gov</a:t>
            </a:r>
            <a:r>
              <a:rPr lang="en-US" altLang="en-US" sz="3200" dirty="0">
                <a:solidFill>
                  <a:schemeClr val="bg1"/>
                </a:solidFill>
                <a:latin typeface="+mn-lt"/>
              </a:rPr>
              <a:t> </a:t>
            </a:r>
          </a:p>
          <a:p>
            <a:pPr>
              <a:spcBef>
                <a:spcPts val="600"/>
              </a:spcBef>
            </a:pPr>
            <a:endParaRPr lang="en-US" altLang="en-US" sz="3200" dirty="0">
              <a:solidFill>
                <a:schemeClr val="bg1"/>
              </a:solidFill>
              <a:latin typeface="+mn-lt"/>
            </a:endParaRPr>
          </a:p>
        </p:txBody>
      </p:sp>
      <p:sp>
        <p:nvSpPr>
          <p:cNvPr id="2" name="TextBox 1"/>
          <p:cNvSpPr txBox="1"/>
          <p:nvPr/>
        </p:nvSpPr>
        <p:spPr>
          <a:xfrm>
            <a:off x="381000" y="5124379"/>
            <a:ext cx="7543800" cy="1477328"/>
          </a:xfrm>
          <a:prstGeom prst="rect">
            <a:avLst/>
          </a:prstGeom>
          <a:noFill/>
        </p:spPr>
        <p:txBody>
          <a:bodyPr wrap="square" rtlCol="0">
            <a:spAutoFit/>
          </a:bodyPr>
          <a:lstStyle/>
          <a:p>
            <a:r>
              <a:rPr lang="en-US" b="1" dirty="0">
                <a:solidFill>
                  <a:schemeClr val="bg1"/>
                </a:solidFill>
              </a:rPr>
              <a:t>Credits:</a:t>
            </a:r>
          </a:p>
          <a:p>
            <a:r>
              <a:rPr lang="en-US" dirty="0">
                <a:solidFill>
                  <a:schemeClr val="bg1"/>
                </a:solidFill>
              </a:rPr>
              <a:t>Produced in cooperation with the New England Interstate Water Pollution Control Commission &amp; Hudson River National Estuarine Research Reserve.</a:t>
            </a:r>
          </a:p>
          <a:p>
            <a:r>
              <a:rPr lang="en-US" dirty="0">
                <a:solidFill>
                  <a:schemeClr val="bg1"/>
                </a:solidFill>
              </a:rPr>
              <a:t>PowerPoint created by Steve Stanne. </a:t>
            </a:r>
          </a:p>
          <a:p>
            <a:r>
              <a:rPr lang="en-US" dirty="0">
                <a:solidFill>
                  <a:schemeClr val="bg1"/>
                </a:solidFill>
              </a:rPr>
              <a:t>Unless otherwise credited, all photographs are by Steve Stanne.</a:t>
            </a:r>
          </a:p>
        </p:txBody>
      </p:sp>
    </p:spTree>
    <p:extLst>
      <p:ext uri="{BB962C8B-B14F-4D97-AF65-F5344CB8AC3E}">
        <p14:creationId xmlns:p14="http://schemas.microsoft.com/office/powerpoint/2010/main" val="23941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6A49-AE6E-2B5F-4CC9-73EF07C07DFA}"/>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43FAC9C-3467-CEA1-95F2-EE9898330AD1}"/>
              </a:ext>
            </a:extLst>
          </p:cNvPr>
          <p:cNvSpPr>
            <a:spLocks noGrp="1"/>
          </p:cNvSpPr>
          <p:nvPr>
            <p:ph sz="half" idx="2"/>
          </p:nvPr>
        </p:nvSpPr>
        <p:spPr>
          <a:xfrm>
            <a:off x="776220" y="1589263"/>
            <a:ext cx="7605630" cy="3669266"/>
          </a:xfrm>
        </p:spPr>
        <p:txBody>
          <a:bodyPr vert="horz" lIns="0" tIns="0" rIns="0" bIns="0" rtlCol="0" anchor="ctr">
            <a:normAutofit/>
          </a:bodyPr>
          <a:lstStyle/>
          <a:p>
            <a:pPr algn="ctr"/>
            <a:r>
              <a:rPr lang="en-US" sz="3200" b="1" dirty="0">
                <a:latin typeface="+mn-lt"/>
                <a:cs typeface="Arial"/>
              </a:rPr>
              <a:t>Connect with us:</a:t>
            </a:r>
            <a:br>
              <a:rPr lang="en-US" sz="3200" b="1" dirty="0">
                <a:latin typeface="+mn-lt"/>
              </a:rPr>
            </a:br>
            <a:r>
              <a:rPr lang="en-US" sz="3200">
                <a:latin typeface="+mn-lt"/>
                <a:cs typeface="Arial"/>
              </a:rPr>
              <a:t>Facebook: www.facebook.com/NYSDEC</a:t>
            </a:r>
            <a:br>
              <a:rPr lang="en-US" sz="3200" dirty="0">
                <a:latin typeface="+mn-lt"/>
              </a:rPr>
            </a:br>
            <a:r>
              <a:rPr lang="en-US" sz="3200">
                <a:latin typeface="+mn-lt"/>
                <a:cs typeface="Arial"/>
              </a:rPr>
              <a:t>Instagram: @nysdec</a:t>
            </a:r>
            <a:br>
              <a:rPr lang="en-US" sz="3200" dirty="0">
                <a:latin typeface="+mn-lt"/>
              </a:rPr>
            </a:br>
            <a:r>
              <a:rPr lang="en-US" sz="3200">
                <a:latin typeface="+mn-lt"/>
                <a:cs typeface="Arial"/>
              </a:rPr>
              <a:t>Flickr: </a:t>
            </a:r>
            <a:r>
              <a:rPr lang="en-US" sz="3200" dirty="0">
                <a:latin typeface="+mn-lt"/>
                <a:cs typeface="Arial"/>
                <a:hlinkClick r:id="rId3"/>
              </a:rPr>
              <a:t>www.flickr.com/photos/nysdec</a:t>
            </a:r>
            <a:r>
              <a:rPr lang="en-US" sz="3200" dirty="0">
                <a:latin typeface="+mn-lt"/>
                <a:cs typeface="Arial"/>
              </a:rPr>
              <a:t> </a:t>
            </a:r>
            <a:endParaRPr lang="en-US" sz="3200">
              <a:cs typeface="Arial"/>
            </a:endParaRPr>
          </a:p>
        </p:txBody>
      </p:sp>
    </p:spTree>
    <p:extLst>
      <p:ext uri="{BB962C8B-B14F-4D97-AF65-F5344CB8AC3E}">
        <p14:creationId xmlns:p14="http://schemas.microsoft.com/office/powerpoint/2010/main" val="2938299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117030"/>
            <a:ext cx="86868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a:solidFill>
                  <a:sysClr val="window" lastClr="FFFFFF"/>
                </a:solidFill>
                <a:latin typeface="Calibri"/>
              </a:rPr>
              <a:t>Let’s start with some basics.</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3" name="Title 1"/>
          <p:cNvSpPr txBox="1">
            <a:spLocks/>
          </p:cNvSpPr>
          <p:nvPr/>
        </p:nvSpPr>
        <p:spPr>
          <a:xfrm>
            <a:off x="495300" y="321324"/>
            <a:ext cx="8153399" cy="13686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sysClr val="window" lastClr="FFFFFF"/>
                </a:solidFill>
                <a:latin typeface="Calibri"/>
              </a:rPr>
              <a:t>Will we wade in? No, but there are sensors out in the Hudson to report what is going on there.</a:t>
            </a:r>
            <a:endParaRPr kumimoji="0" lang="en-US" sz="3200" b="1" i="0" u="none" strike="noStrike" kern="1200" cap="none" spc="0" normalizeH="0" baseline="0" noProof="0" dirty="0">
              <a:ln>
                <a:noFill/>
              </a:ln>
              <a:solidFill>
                <a:sysClr val="window" lastClr="FFFFFF"/>
              </a:solidFill>
              <a:effectLst/>
              <a:uLnTx/>
              <a:uFillTx/>
              <a:latin typeface="Calibri"/>
            </a:endParaRPr>
          </a:p>
        </p:txBody>
      </p:sp>
      <p:grpSp>
        <p:nvGrpSpPr>
          <p:cNvPr id="7" name="Group 6"/>
          <p:cNvGrpSpPr/>
          <p:nvPr/>
        </p:nvGrpSpPr>
        <p:grpSpPr>
          <a:xfrm>
            <a:off x="5390915" y="1523998"/>
            <a:ext cx="3353104" cy="4615573"/>
            <a:chOff x="5150044" y="911623"/>
            <a:chExt cx="3505504" cy="480406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0044" y="911623"/>
              <a:ext cx="3505504" cy="4804064"/>
            </a:xfrm>
            <a:prstGeom prst="rect">
              <a:avLst/>
            </a:prstGeom>
          </p:spPr>
        </p:pic>
        <p:sp>
          <p:nvSpPr>
            <p:cNvPr id="6" name="TextBox 5"/>
            <p:cNvSpPr txBox="1"/>
            <p:nvPr/>
          </p:nvSpPr>
          <p:spPr>
            <a:xfrm>
              <a:off x="5454162" y="2179884"/>
              <a:ext cx="1779882" cy="2114280"/>
            </a:xfrm>
            <a:prstGeom prst="rect">
              <a:avLst/>
            </a:prstGeom>
            <a:noFill/>
          </p:spPr>
          <p:txBody>
            <a:bodyPr wrap="square" rtlCol="0">
              <a:spAutoFit/>
            </a:bodyPr>
            <a:lstStyle/>
            <a:p>
              <a:pPr algn="ctr"/>
              <a:r>
                <a:rPr lang="en-US" b="1" dirty="0">
                  <a:solidFill>
                    <a:schemeClr val="accent5">
                      <a:lumMod val="50000"/>
                    </a:schemeClr>
                  </a:solidFill>
                </a:rPr>
                <a:t>Hudson River Environmental Conditions Observing System</a:t>
              </a:r>
            </a:p>
            <a:p>
              <a:pPr algn="ctr"/>
              <a:endParaRPr lang="en-US" b="1" dirty="0">
                <a:solidFill>
                  <a:schemeClr val="accent5">
                    <a:lumMod val="50000"/>
                  </a:schemeClr>
                </a:solidFill>
              </a:endParaRPr>
            </a:p>
            <a:p>
              <a:pPr algn="ctr"/>
              <a:r>
                <a:rPr lang="en-US" b="1" dirty="0">
                  <a:solidFill>
                    <a:schemeClr val="accent5">
                      <a:lumMod val="50000"/>
                    </a:schemeClr>
                  </a:solidFill>
                </a:rPr>
                <a:t>(HRECOS)</a:t>
              </a:r>
            </a:p>
          </p:txBody>
        </p:sp>
      </p:grpSp>
      <p:grpSp>
        <p:nvGrpSpPr>
          <p:cNvPr id="12" name="Group 11"/>
          <p:cNvGrpSpPr/>
          <p:nvPr/>
        </p:nvGrpSpPr>
        <p:grpSpPr>
          <a:xfrm>
            <a:off x="1921567" y="1523998"/>
            <a:ext cx="5317432" cy="5155536"/>
            <a:chOff x="1901224" y="1066798"/>
            <a:chExt cx="5317432" cy="5155536"/>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4155" y="1066798"/>
              <a:ext cx="5314501" cy="4068545"/>
            </a:xfrm>
            <a:prstGeom prst="rect">
              <a:avLst/>
            </a:prstGeom>
          </p:spPr>
        </p:pic>
        <p:sp>
          <p:nvSpPr>
            <p:cNvPr id="9" name="Title 1"/>
            <p:cNvSpPr txBox="1">
              <a:spLocks/>
            </p:cNvSpPr>
            <p:nvPr/>
          </p:nvSpPr>
          <p:spPr>
            <a:xfrm>
              <a:off x="1901224" y="5320617"/>
              <a:ext cx="5257800" cy="90171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white"/>
                  </a:solidFill>
                  <a:latin typeface="Calibri"/>
                </a:rPr>
                <a:t>Data from these instruments are posted on the internet for anyone to see. </a:t>
              </a:r>
            </a:p>
          </p:txBody>
        </p:sp>
      </p:grpSp>
      <p:grpSp>
        <p:nvGrpSpPr>
          <p:cNvPr id="11" name="Group 10"/>
          <p:cNvGrpSpPr/>
          <p:nvPr/>
        </p:nvGrpSpPr>
        <p:grpSpPr>
          <a:xfrm>
            <a:off x="332050" y="1952356"/>
            <a:ext cx="3440211" cy="3758859"/>
            <a:chOff x="332050" y="1952356"/>
            <a:chExt cx="3440211" cy="3758859"/>
          </a:xfrm>
        </p:grpSpPr>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050" y="1952356"/>
              <a:ext cx="3440211" cy="3758859"/>
            </a:xfrm>
            <a:prstGeom prst="rect">
              <a:avLst/>
            </a:prstGeom>
          </p:spPr>
        </p:pic>
        <p:sp>
          <p:nvSpPr>
            <p:cNvPr id="10" name="TextBox 9"/>
            <p:cNvSpPr txBox="1"/>
            <p:nvPr/>
          </p:nvSpPr>
          <p:spPr>
            <a:xfrm>
              <a:off x="413963" y="5427590"/>
              <a:ext cx="714311" cy="276999"/>
            </a:xfrm>
            <a:prstGeom prst="rect">
              <a:avLst/>
            </a:prstGeom>
            <a:noFill/>
          </p:spPr>
          <p:txBody>
            <a:bodyPr wrap="square" rtlCol="0">
              <a:spAutoFit/>
            </a:bodyPr>
            <a:lstStyle/>
            <a:p>
              <a:r>
                <a:rPr lang="en-US" sz="1200" dirty="0">
                  <a:solidFill>
                    <a:schemeClr val="bg1"/>
                  </a:solidFill>
                </a:rPr>
                <a:t>NYSDEC</a:t>
              </a:r>
            </a:p>
          </p:txBody>
        </p:sp>
      </p:grpSp>
    </p:spTree>
    <p:extLst>
      <p:ext uri="{BB962C8B-B14F-4D97-AF65-F5344CB8AC3E}">
        <p14:creationId xmlns:p14="http://schemas.microsoft.com/office/powerpoint/2010/main" val="389640762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10" presetClass="exit" presetSubtype="0" fill="hold" nodeType="withEffect">
                                  <p:stCondLst>
                                    <p:cond delay="0"/>
                                  </p:stCondLst>
                                  <p:childTnLst>
                                    <p:animEffect transition="out" filter="fade">
                                      <p:cBhvr>
                                        <p:cTn id="25" dur="1000"/>
                                        <p:tgtEl>
                                          <p:spTgt spid="12"/>
                                        </p:tgtEl>
                                      </p:cBhvr>
                                    </p:animEffect>
                                    <p:set>
                                      <p:cBhvr>
                                        <p:cTn id="26" dur="1" fill="hold">
                                          <p:stCondLst>
                                            <p:cond delay="999"/>
                                          </p:stCondLst>
                                        </p:cTn>
                                        <p:tgtEl>
                                          <p:spTgt spid="1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19219" y="603725"/>
            <a:ext cx="3978517"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Calibri"/>
                <a:ea typeface="+mj-ea"/>
                <a:cs typeface="+mj-cs"/>
              </a:rPr>
              <a:t>The Hudson’s course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 y="457200"/>
            <a:ext cx="4038219" cy="6400800"/>
          </a:xfrm>
          <a:prstGeom prst="rect">
            <a:avLst/>
          </a:prstGeom>
        </p:spPr>
      </p:pic>
      <p:grpSp>
        <p:nvGrpSpPr>
          <p:cNvPr id="4" name="Group 3"/>
          <p:cNvGrpSpPr/>
          <p:nvPr/>
        </p:nvGrpSpPr>
        <p:grpSpPr>
          <a:xfrm>
            <a:off x="1660704" y="533358"/>
            <a:ext cx="6659934" cy="3036947"/>
            <a:chOff x="1937851" y="369756"/>
            <a:chExt cx="6659934" cy="3036947"/>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7706" y="1099249"/>
              <a:ext cx="3910079" cy="2307454"/>
            </a:xfrm>
            <a:prstGeom prst="rect">
              <a:avLst/>
            </a:prstGeom>
          </p:spPr>
        </p:pic>
        <p:sp>
          <p:nvSpPr>
            <p:cNvPr id="6" name="Right Arrow 5"/>
            <p:cNvSpPr/>
            <p:nvPr/>
          </p:nvSpPr>
          <p:spPr>
            <a:xfrm rot="968546">
              <a:off x="1937851" y="369756"/>
              <a:ext cx="685800" cy="140735"/>
            </a:xfrm>
            <a:prstGeom prst="rightArrow">
              <a:avLst>
                <a:gd name="adj1" fmla="val 50000"/>
                <a:gd name="adj2" fmla="val 133105"/>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 name="Group 6"/>
          <p:cNvGrpSpPr/>
          <p:nvPr/>
        </p:nvGrpSpPr>
        <p:grpSpPr>
          <a:xfrm>
            <a:off x="1704038" y="3683540"/>
            <a:ext cx="6625260" cy="2658132"/>
            <a:chOff x="2026126" y="3542777"/>
            <a:chExt cx="6625260" cy="2658132"/>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l="-150"/>
            <a:stretch/>
          </p:blipFill>
          <p:spPr>
            <a:xfrm>
              <a:off x="4732647" y="3542777"/>
              <a:ext cx="3918739" cy="2288043"/>
            </a:xfrm>
            <a:prstGeom prst="rect">
              <a:avLst/>
            </a:prstGeom>
          </p:spPr>
        </p:pic>
        <p:sp>
          <p:nvSpPr>
            <p:cNvPr id="9" name="Right Arrow 8"/>
            <p:cNvSpPr/>
            <p:nvPr/>
          </p:nvSpPr>
          <p:spPr>
            <a:xfrm rot="968546">
              <a:off x="2026126" y="6060174"/>
              <a:ext cx="685800" cy="140735"/>
            </a:xfrm>
            <a:prstGeom prst="rightArrow">
              <a:avLst>
                <a:gd name="adj1" fmla="val 50000"/>
                <a:gd name="adj2" fmla="val 133105"/>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TextBox 9"/>
          <p:cNvSpPr txBox="1"/>
          <p:nvPr/>
        </p:nvSpPr>
        <p:spPr>
          <a:xfrm>
            <a:off x="381000" y="2819400"/>
            <a:ext cx="12192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rPr>
              <a:t>315 miles as the river runs</a:t>
            </a:r>
          </a:p>
        </p:txBody>
      </p:sp>
      <p:sp>
        <p:nvSpPr>
          <p:cNvPr id="11" name="TextBox 10"/>
          <p:cNvSpPr txBox="1"/>
          <p:nvPr/>
        </p:nvSpPr>
        <p:spPr>
          <a:xfrm>
            <a:off x="3886200" y="6483979"/>
            <a:ext cx="3200400" cy="276999"/>
          </a:xfrm>
          <a:prstGeom prst="rect">
            <a:avLst/>
          </a:prstGeom>
          <a:solidFill>
            <a:srgbClr val="88A0C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Map by Hudson River Estuary Program/NYSDEC</a:t>
            </a:r>
          </a:p>
        </p:txBody>
      </p:sp>
    </p:spTree>
    <p:extLst>
      <p:ext uri="{BB962C8B-B14F-4D97-AF65-F5344CB8AC3E}">
        <p14:creationId xmlns:p14="http://schemas.microsoft.com/office/powerpoint/2010/main" val="7857514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43400" y="427555"/>
            <a:ext cx="4597108" cy="11035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Calibri"/>
                <a:ea typeface="+mj-ea"/>
                <a:cs typeface="+mj-cs"/>
              </a:rPr>
              <a:t>Lake Tear of the Clouds:</a:t>
            </a:r>
            <a:br>
              <a:rPr kumimoji="0" lang="en-US" sz="3200" b="1" i="0" u="none" strike="noStrike" kern="1200" cap="none" spc="0" normalizeH="0" baseline="0" noProof="0" dirty="0">
                <a:ln>
                  <a:noFill/>
                </a:ln>
                <a:solidFill>
                  <a:sysClr val="window" lastClr="FFFFFF"/>
                </a:solidFill>
                <a:effectLst/>
                <a:uLnTx/>
                <a:uFillTx/>
                <a:latin typeface="Calibri"/>
                <a:ea typeface="+mj-ea"/>
                <a:cs typeface="+mj-cs"/>
              </a:rPr>
            </a:br>
            <a:r>
              <a:rPr kumimoji="0" lang="en-US" sz="3200" b="1" i="0" u="none" strike="noStrike" kern="1200" cap="none" spc="0" normalizeH="0" baseline="0" noProof="0" dirty="0">
                <a:ln>
                  <a:noFill/>
                </a:ln>
                <a:solidFill>
                  <a:sysClr val="window" lastClr="FFFFFF"/>
                </a:solidFill>
                <a:effectLst/>
                <a:uLnTx/>
                <a:uFillTx/>
                <a:latin typeface="Calibri"/>
                <a:ea typeface="+mj-ea"/>
                <a:cs typeface="+mj-cs"/>
              </a:rPr>
              <a:t>the source of the Hudson</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 y="469870"/>
            <a:ext cx="4030226" cy="6388130"/>
          </a:xfrm>
          <a:prstGeom prst="rect">
            <a:avLst/>
          </a:prstGeom>
        </p:spPr>
      </p:pic>
      <p:sp>
        <p:nvSpPr>
          <p:cNvPr id="11" name="TextBox 10"/>
          <p:cNvSpPr txBox="1"/>
          <p:nvPr/>
        </p:nvSpPr>
        <p:spPr>
          <a:xfrm>
            <a:off x="6007096" y="1523552"/>
            <a:ext cx="142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Or is it ...</a:t>
            </a:r>
          </a:p>
        </p:txBody>
      </p:sp>
      <p:sp>
        <p:nvSpPr>
          <p:cNvPr id="21" name="TextBox 20"/>
          <p:cNvSpPr txBox="1"/>
          <p:nvPr/>
        </p:nvSpPr>
        <p:spPr>
          <a:xfrm>
            <a:off x="4362450" y="3785711"/>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(d) All of the above?</a:t>
            </a:r>
          </a:p>
        </p:txBody>
      </p:sp>
      <p:sp>
        <p:nvSpPr>
          <p:cNvPr id="22" name="Title 1"/>
          <p:cNvSpPr txBox="1">
            <a:spLocks/>
          </p:cNvSpPr>
          <p:nvPr/>
        </p:nvSpPr>
        <p:spPr>
          <a:xfrm>
            <a:off x="4535917" y="4308769"/>
            <a:ext cx="4150883" cy="568032"/>
          </a:xfrm>
          <a:prstGeom prst="rect">
            <a:avLst/>
          </a:prstGeom>
          <a:solidFill>
            <a:srgbClr val="6E8BB3"/>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Calibri"/>
              </a:rPr>
              <a:t>The Hudson’s Watershed</a:t>
            </a:r>
          </a:p>
        </p:txBody>
      </p:sp>
      <p:sp>
        <p:nvSpPr>
          <p:cNvPr id="23" name="TextBox 22"/>
          <p:cNvSpPr txBox="1"/>
          <p:nvPr/>
        </p:nvSpPr>
        <p:spPr>
          <a:xfrm>
            <a:off x="4535917" y="4876801"/>
            <a:ext cx="4150883" cy="1200329"/>
          </a:xfrm>
          <a:prstGeom prst="rect">
            <a:avLst/>
          </a:prstGeom>
          <a:solidFill>
            <a:srgbClr val="97ADC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4">
                    <a:lumMod val="40000"/>
                    <a:lumOff val="60000"/>
                  </a:schemeClr>
                </a:solidFill>
                <a:effectLst/>
                <a:uLnTx/>
                <a:uFillTx/>
              </a:rPr>
              <a:t>Water flowing from any point within the watershed will head towards the Hudson. </a:t>
            </a:r>
          </a:p>
        </p:txBody>
      </p:sp>
      <p:grpSp>
        <p:nvGrpSpPr>
          <p:cNvPr id="31" name="Group 30"/>
          <p:cNvGrpSpPr/>
          <p:nvPr/>
        </p:nvGrpSpPr>
        <p:grpSpPr>
          <a:xfrm>
            <a:off x="2756736" y="914400"/>
            <a:ext cx="6154039" cy="2378166"/>
            <a:chOff x="2756736" y="914400"/>
            <a:chExt cx="6154039" cy="2378166"/>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56736" y="914400"/>
              <a:ext cx="1387182" cy="1965176"/>
            </a:xfrm>
            <a:prstGeom prst="rect">
              <a:avLst/>
            </a:prstGeom>
          </p:spPr>
        </p:pic>
        <p:sp>
          <p:nvSpPr>
            <p:cNvPr id="14" name="TextBox 13"/>
            <p:cNvSpPr txBox="1"/>
            <p:nvPr/>
          </p:nvSpPr>
          <p:spPr>
            <a:xfrm>
              <a:off x="4343400" y="1989390"/>
              <a:ext cx="45673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(a) Money Brook on Mt. </a:t>
              </a:r>
              <a:r>
                <a:rPr kumimoji="0" lang="en-US" sz="2400" b="1" i="0" u="none" strike="noStrike" kern="0" cap="none" spc="0" normalizeH="0" baseline="0" noProof="0" dirty="0" err="1">
                  <a:ln>
                    <a:noFill/>
                  </a:ln>
                  <a:solidFill>
                    <a:prstClr val="white"/>
                  </a:solidFill>
                  <a:effectLst/>
                  <a:uLnTx/>
                  <a:uFillTx/>
                </a:rPr>
                <a:t>Greylock</a:t>
              </a:r>
              <a:r>
                <a:rPr kumimoji="0" lang="en-US" sz="2400" b="1" i="0" u="none" strike="noStrike" kern="0" cap="none" spc="0" normalizeH="0" baseline="0" noProof="0" dirty="0">
                  <a:ln>
                    <a:noFill/>
                  </a:ln>
                  <a:solidFill>
                    <a:prstClr val="white"/>
                  </a:solidFill>
                  <a:effectLst/>
                  <a:uLnTx/>
                  <a:uFillTx/>
                </a:rPr>
                <a:t>?</a:t>
              </a:r>
            </a:p>
          </p:txBody>
        </p:sp>
        <p:pic>
          <p:nvPicPr>
            <p:cNvPr id="7" name="Picture 6"/>
            <p:cNvPicPr>
              <a:picLocks noChangeAspect="1"/>
            </p:cNvPicPr>
            <p:nvPr/>
          </p:nvPicPr>
          <p:blipFill>
            <a:blip r:embed="rId5"/>
            <a:stretch>
              <a:fillRect/>
            </a:stretch>
          </p:blipFill>
          <p:spPr>
            <a:xfrm>
              <a:off x="3276600" y="2975547"/>
              <a:ext cx="323116" cy="317019"/>
            </a:xfrm>
            <a:prstGeom prst="rect">
              <a:avLst/>
            </a:prstGeom>
          </p:spPr>
        </p:pic>
      </p:grpSp>
      <p:grpSp>
        <p:nvGrpSpPr>
          <p:cNvPr id="32" name="Group 31"/>
          <p:cNvGrpSpPr/>
          <p:nvPr/>
        </p:nvGrpSpPr>
        <p:grpSpPr>
          <a:xfrm>
            <a:off x="46105" y="2477693"/>
            <a:ext cx="8639544" cy="2214952"/>
            <a:chOff x="46105" y="2477693"/>
            <a:chExt cx="8639544" cy="2214952"/>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05" y="2576183"/>
              <a:ext cx="1410975" cy="2116462"/>
            </a:xfrm>
            <a:prstGeom prst="rect">
              <a:avLst/>
            </a:prstGeom>
          </p:spPr>
        </p:pic>
        <p:sp>
          <p:nvSpPr>
            <p:cNvPr id="17" name="TextBox 16"/>
            <p:cNvSpPr txBox="1"/>
            <p:nvPr/>
          </p:nvSpPr>
          <p:spPr>
            <a:xfrm>
              <a:off x="4333875" y="2477693"/>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(b) the West Kill in the Catskills?</a:t>
              </a:r>
            </a:p>
          </p:txBody>
        </p:sp>
        <p:pic>
          <p:nvPicPr>
            <p:cNvPr id="24" name="Picture 23"/>
            <p:cNvPicPr>
              <a:picLocks noChangeAspect="1"/>
            </p:cNvPicPr>
            <p:nvPr/>
          </p:nvPicPr>
          <p:blipFill>
            <a:blip r:embed="rId5"/>
            <a:stretch>
              <a:fillRect/>
            </a:stretch>
          </p:blipFill>
          <p:spPr>
            <a:xfrm>
              <a:off x="1899760" y="3785711"/>
              <a:ext cx="323116" cy="317019"/>
            </a:xfrm>
            <a:prstGeom prst="rect">
              <a:avLst/>
            </a:prstGeom>
          </p:spPr>
        </p:pic>
      </p:grpSp>
      <p:grpSp>
        <p:nvGrpSpPr>
          <p:cNvPr id="33" name="Group 32"/>
          <p:cNvGrpSpPr/>
          <p:nvPr/>
        </p:nvGrpSpPr>
        <p:grpSpPr>
          <a:xfrm>
            <a:off x="2210844" y="2962924"/>
            <a:ext cx="6596314" cy="2752076"/>
            <a:chOff x="2210844" y="2962924"/>
            <a:chExt cx="6596314" cy="2752076"/>
          </a:xfrm>
        </p:grpSpPr>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r="-1576"/>
            <a:stretch/>
          </p:blipFill>
          <p:spPr>
            <a:xfrm>
              <a:off x="2819400" y="3935196"/>
              <a:ext cx="1331760" cy="1779804"/>
            </a:xfrm>
            <a:prstGeom prst="rect">
              <a:avLst/>
            </a:prstGeom>
          </p:spPr>
        </p:pic>
        <p:sp>
          <p:nvSpPr>
            <p:cNvPr id="20" name="TextBox 19"/>
            <p:cNvSpPr txBox="1"/>
            <p:nvPr/>
          </p:nvSpPr>
          <p:spPr>
            <a:xfrm>
              <a:off x="4362450" y="2962924"/>
              <a:ext cx="444470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(c) runoff into a storm drain in New </a:t>
              </a:r>
              <a:r>
                <a:rPr kumimoji="0" lang="en-US" sz="2400" b="1" i="0" u="none" strike="noStrike" kern="0" cap="none" spc="0" normalizeH="0" baseline="0" noProof="0" dirty="0" err="1">
                  <a:ln>
                    <a:noFill/>
                  </a:ln>
                  <a:solidFill>
                    <a:prstClr val="white"/>
                  </a:solidFill>
                  <a:effectLst/>
                  <a:uLnTx/>
                  <a:uFillTx/>
                </a:rPr>
                <a:t>Paltz</a:t>
              </a:r>
              <a:r>
                <a:rPr kumimoji="0" lang="en-US" sz="2400" b="1" i="0" u="none" strike="noStrike" kern="0" cap="none" spc="0" normalizeH="0" baseline="0" noProof="0" dirty="0">
                  <a:ln>
                    <a:noFill/>
                  </a:ln>
                  <a:solidFill>
                    <a:prstClr val="white"/>
                  </a:solidFill>
                  <a:effectLst/>
                  <a:uLnTx/>
                  <a:uFillTx/>
                </a:rPr>
                <a:t>?</a:t>
              </a:r>
            </a:p>
          </p:txBody>
        </p:sp>
        <p:pic>
          <p:nvPicPr>
            <p:cNvPr id="25" name="Picture 24"/>
            <p:cNvPicPr>
              <a:picLocks noChangeAspect="1"/>
            </p:cNvPicPr>
            <p:nvPr/>
          </p:nvPicPr>
          <p:blipFill>
            <a:blip r:embed="rId5"/>
            <a:stretch>
              <a:fillRect/>
            </a:stretch>
          </p:blipFill>
          <p:spPr>
            <a:xfrm>
              <a:off x="2210844" y="4524045"/>
              <a:ext cx="323116" cy="317019"/>
            </a:xfrm>
            <a:prstGeom prst="rect">
              <a:avLst/>
            </a:prstGeom>
          </p:spPr>
        </p:pic>
      </p:grpSp>
      <p:grpSp>
        <p:nvGrpSpPr>
          <p:cNvPr id="3" name="Group 2"/>
          <p:cNvGrpSpPr/>
          <p:nvPr/>
        </p:nvGrpSpPr>
        <p:grpSpPr>
          <a:xfrm>
            <a:off x="46105" y="451618"/>
            <a:ext cx="2518842" cy="1570732"/>
            <a:chOff x="46105" y="451618"/>
            <a:chExt cx="2518842" cy="1570732"/>
          </a:xfrm>
        </p:grpSpPr>
        <p:grpSp>
          <p:nvGrpSpPr>
            <p:cNvPr id="26" name="Group 25"/>
            <p:cNvGrpSpPr/>
            <p:nvPr/>
          </p:nvGrpSpPr>
          <p:grpSpPr>
            <a:xfrm>
              <a:off x="46105" y="451618"/>
              <a:ext cx="2518842" cy="1570732"/>
              <a:chOff x="46105" y="451618"/>
              <a:chExt cx="2518842" cy="1570732"/>
            </a:xfrm>
          </p:grpSpPr>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105" y="685800"/>
                <a:ext cx="2176771" cy="1336550"/>
              </a:xfrm>
              <a:prstGeom prst="rect">
                <a:avLst/>
              </a:prstGeom>
            </p:spPr>
          </p:pic>
          <p:sp>
            <p:nvSpPr>
              <p:cNvPr id="6" name="5-Point Star 5"/>
              <p:cNvSpPr/>
              <p:nvPr/>
            </p:nvSpPr>
            <p:spPr>
              <a:xfrm>
                <a:off x="2244565" y="451618"/>
                <a:ext cx="320382" cy="3160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237072" y="1745351"/>
              <a:ext cx="973772" cy="276999"/>
            </a:xfrm>
            <a:prstGeom prst="rect">
              <a:avLst/>
            </a:prstGeom>
            <a:noFill/>
          </p:spPr>
          <p:txBody>
            <a:bodyPr wrap="square" rtlCol="0">
              <a:spAutoFit/>
            </a:bodyPr>
            <a:lstStyle/>
            <a:p>
              <a:r>
                <a:rPr lang="en-US" sz="1200" dirty="0">
                  <a:solidFill>
                    <a:schemeClr val="bg1"/>
                  </a:solidFill>
                </a:rPr>
                <a:t>Kim </a:t>
              </a:r>
              <a:r>
                <a:rPr lang="en-US" sz="1200" dirty="0" err="1">
                  <a:solidFill>
                    <a:schemeClr val="bg1"/>
                  </a:solidFill>
                </a:rPr>
                <a:t>Cuppett</a:t>
              </a:r>
              <a:endParaRPr lang="en-US" sz="1200" dirty="0">
                <a:solidFill>
                  <a:schemeClr val="bg1"/>
                </a:solidFill>
              </a:endParaRPr>
            </a:p>
          </p:txBody>
        </p:sp>
      </p:grpSp>
      <p:sp>
        <p:nvSpPr>
          <p:cNvPr id="27" name="TextBox 26"/>
          <p:cNvSpPr txBox="1"/>
          <p:nvPr/>
        </p:nvSpPr>
        <p:spPr>
          <a:xfrm>
            <a:off x="4359242" y="3785710"/>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4">
                    <a:lumMod val="40000"/>
                    <a:lumOff val="60000"/>
                  </a:schemeClr>
                </a:solidFill>
                <a:effectLst/>
                <a:uLnTx/>
                <a:uFillTx/>
              </a:rPr>
              <a:t>(d) All of the above</a:t>
            </a:r>
          </a:p>
        </p:txBody>
      </p:sp>
    </p:spTree>
    <p:extLst>
      <p:ext uri="{BB962C8B-B14F-4D97-AF65-F5344CB8AC3E}">
        <p14:creationId xmlns:p14="http://schemas.microsoft.com/office/powerpoint/2010/main" val="191240152"/>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1" grpId="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5727" y="1400659"/>
            <a:ext cx="6970101" cy="464673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0" y="1293935"/>
            <a:ext cx="7625156" cy="4772999"/>
          </a:xfrm>
          <a:prstGeom prst="rect">
            <a:avLst/>
          </a:prstGeom>
        </p:spPr>
      </p:pic>
      <p:grpSp>
        <p:nvGrpSpPr>
          <p:cNvPr id="4" name="Group 3"/>
          <p:cNvGrpSpPr/>
          <p:nvPr/>
        </p:nvGrpSpPr>
        <p:grpSpPr>
          <a:xfrm>
            <a:off x="2373855" y="2501108"/>
            <a:ext cx="4179346" cy="846867"/>
            <a:chOff x="2233163" y="2511539"/>
            <a:chExt cx="4877328" cy="938068"/>
          </a:xfrm>
        </p:grpSpPr>
        <p:sp>
          <p:nvSpPr>
            <p:cNvPr id="5" name="Left-Right Arrow 4"/>
            <p:cNvSpPr/>
            <p:nvPr/>
          </p:nvSpPr>
          <p:spPr>
            <a:xfrm>
              <a:off x="2233163" y="2511539"/>
              <a:ext cx="4877328" cy="268163"/>
            </a:xfrm>
            <a:prstGeom prst="leftRight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642377" y="2938224"/>
              <a:ext cx="1801474" cy="511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rPr>
                <a:t>~ 3.5 miles</a:t>
              </a:r>
            </a:p>
          </p:txBody>
        </p:sp>
      </p:grpSp>
      <p:sp>
        <p:nvSpPr>
          <p:cNvPr id="7" name="Title 1"/>
          <p:cNvSpPr txBox="1">
            <a:spLocks/>
          </p:cNvSpPr>
          <p:nvPr/>
        </p:nvSpPr>
        <p:spPr>
          <a:xfrm>
            <a:off x="2895600" y="542387"/>
            <a:ext cx="3331289" cy="517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How wide?</a:t>
            </a:r>
          </a:p>
        </p:txBody>
      </p:sp>
    </p:spTree>
    <p:extLst>
      <p:ext uri="{BB962C8B-B14F-4D97-AF65-F5344CB8AC3E}">
        <p14:creationId xmlns:p14="http://schemas.microsoft.com/office/powerpoint/2010/main" val="399919581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1752600"/>
            <a:ext cx="7484292" cy="4272317"/>
          </a:xfrm>
          <a:prstGeom prst="rect">
            <a:avLst/>
          </a:prstGeom>
        </p:spPr>
      </p:pic>
      <p:sp>
        <p:nvSpPr>
          <p:cNvPr id="4" name="Title 1"/>
          <p:cNvSpPr txBox="1">
            <a:spLocks/>
          </p:cNvSpPr>
          <p:nvPr/>
        </p:nvSpPr>
        <p:spPr>
          <a:xfrm>
            <a:off x="1752600" y="833082"/>
            <a:ext cx="5820954" cy="8026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How deep?</a:t>
            </a:r>
          </a:p>
        </p:txBody>
      </p:sp>
      <p:grpSp>
        <p:nvGrpSpPr>
          <p:cNvPr id="6" name="Group 5"/>
          <p:cNvGrpSpPr/>
          <p:nvPr/>
        </p:nvGrpSpPr>
        <p:grpSpPr>
          <a:xfrm>
            <a:off x="2209800" y="1869458"/>
            <a:ext cx="5975926" cy="4038600"/>
            <a:chOff x="2177474" y="1828800"/>
            <a:chExt cx="5975926" cy="40386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14800" y="1828800"/>
              <a:ext cx="4038600" cy="4038600"/>
            </a:xfrm>
            <a:prstGeom prst="rect">
              <a:avLst/>
            </a:prstGeom>
          </p:spPr>
        </p:pic>
        <p:sp>
          <p:nvSpPr>
            <p:cNvPr id="5" name="Down Arrow 4"/>
            <p:cNvSpPr/>
            <p:nvPr/>
          </p:nvSpPr>
          <p:spPr>
            <a:xfrm rot="20103649">
              <a:off x="2177474" y="2936131"/>
              <a:ext cx="334554" cy="6435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932193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5999" y="559400"/>
            <a:ext cx="2867155" cy="10407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A Tale of </a:t>
            </a:r>
          </a:p>
          <a:p>
            <a:r>
              <a:rPr lang="en-US" sz="3200" b="1" dirty="0">
                <a:solidFill>
                  <a:prstClr val="white"/>
                </a:solidFill>
                <a:latin typeface="Calibri"/>
              </a:rPr>
              <a:t>Two Rivers</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533400"/>
            <a:ext cx="3945418" cy="624840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99" y="533401"/>
            <a:ext cx="3877901" cy="6291810"/>
          </a:xfrm>
          <a:prstGeom prst="rect">
            <a:avLst/>
          </a:prstGeom>
        </p:spPr>
      </p:pic>
      <p:grpSp>
        <p:nvGrpSpPr>
          <p:cNvPr id="10" name="Group 9"/>
          <p:cNvGrpSpPr/>
          <p:nvPr/>
        </p:nvGrpSpPr>
        <p:grpSpPr>
          <a:xfrm>
            <a:off x="3980620" y="1371600"/>
            <a:ext cx="4782380" cy="3262689"/>
            <a:chOff x="3980620" y="1371600"/>
            <a:chExt cx="4782380" cy="3262689"/>
          </a:xfrm>
        </p:grpSpPr>
        <p:grpSp>
          <p:nvGrpSpPr>
            <p:cNvPr id="7" name="Group 6"/>
            <p:cNvGrpSpPr/>
            <p:nvPr/>
          </p:nvGrpSpPr>
          <p:grpSpPr>
            <a:xfrm>
              <a:off x="3980620" y="1371600"/>
              <a:ext cx="4782380" cy="3262689"/>
              <a:chOff x="2864991" y="1448235"/>
              <a:chExt cx="4782380" cy="3262689"/>
            </a:xfrm>
          </p:grpSpPr>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9917" y="1737058"/>
                <a:ext cx="3367454" cy="2244969"/>
              </a:xfrm>
              <a:prstGeom prst="rect">
                <a:avLst/>
              </a:prstGeom>
            </p:spPr>
          </p:pic>
          <p:sp>
            <p:nvSpPr>
              <p:cNvPr id="5" name="Down Arrow 4"/>
              <p:cNvSpPr/>
              <p:nvPr/>
            </p:nvSpPr>
            <p:spPr>
              <a:xfrm flipH="1">
                <a:off x="2864991" y="1448235"/>
                <a:ext cx="182880" cy="3262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62600" y="3426767"/>
              <a:ext cx="838200" cy="461665"/>
            </a:xfrm>
            <a:prstGeom prst="rect">
              <a:avLst/>
            </a:prstGeom>
            <a:noFill/>
          </p:spPr>
          <p:txBody>
            <a:bodyPr wrap="square" rtlCol="0">
              <a:spAutoFit/>
            </a:bodyPr>
            <a:lstStyle/>
            <a:p>
              <a:r>
                <a:rPr lang="en-US" sz="2400" dirty="0">
                  <a:solidFill>
                    <a:schemeClr val="bg1"/>
                  </a:solidFill>
                </a:rPr>
                <a:t>River</a:t>
              </a:r>
            </a:p>
          </p:txBody>
        </p:sp>
      </p:grpSp>
      <p:grpSp>
        <p:nvGrpSpPr>
          <p:cNvPr id="14" name="Group 13"/>
          <p:cNvGrpSpPr/>
          <p:nvPr/>
        </p:nvGrpSpPr>
        <p:grpSpPr>
          <a:xfrm>
            <a:off x="4838387" y="840759"/>
            <a:ext cx="3924613" cy="5237267"/>
            <a:chOff x="4838387" y="840759"/>
            <a:chExt cx="3924613" cy="5237267"/>
          </a:xfrm>
        </p:grpSpPr>
        <p:grpSp>
          <p:nvGrpSpPr>
            <p:cNvPr id="8" name="Group 7"/>
            <p:cNvGrpSpPr/>
            <p:nvPr/>
          </p:nvGrpSpPr>
          <p:grpSpPr>
            <a:xfrm>
              <a:off x="4838387" y="840759"/>
              <a:ext cx="3924613" cy="5237267"/>
              <a:chOff x="4776841" y="840759"/>
              <a:chExt cx="3924613" cy="5237267"/>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34000" y="3934700"/>
                <a:ext cx="3367454" cy="2143326"/>
              </a:xfrm>
              <a:prstGeom prst="rect">
                <a:avLst/>
              </a:prstGeom>
            </p:spPr>
          </p:pic>
          <p:pic>
            <p:nvPicPr>
              <p:cNvPr id="6" name="Picture 5"/>
              <p:cNvPicPr>
                <a:picLocks noChangeAspect="1"/>
              </p:cNvPicPr>
              <p:nvPr/>
            </p:nvPicPr>
            <p:blipFill>
              <a:blip r:embed="rId7"/>
              <a:stretch>
                <a:fillRect/>
              </a:stretch>
            </p:blipFill>
            <p:spPr>
              <a:xfrm flipV="1">
                <a:off x="4776841" y="840759"/>
                <a:ext cx="187979" cy="4800600"/>
              </a:xfrm>
              <a:prstGeom prst="rect">
                <a:avLst/>
              </a:prstGeom>
            </p:spPr>
          </p:pic>
        </p:grpSp>
        <p:sp>
          <p:nvSpPr>
            <p:cNvPr id="13" name="TextBox 12"/>
            <p:cNvSpPr txBox="1"/>
            <p:nvPr/>
          </p:nvSpPr>
          <p:spPr>
            <a:xfrm>
              <a:off x="5562600" y="5562600"/>
              <a:ext cx="2209800" cy="461665"/>
            </a:xfrm>
            <a:prstGeom prst="rect">
              <a:avLst/>
            </a:prstGeom>
            <a:noFill/>
          </p:spPr>
          <p:txBody>
            <a:bodyPr wrap="square" rtlCol="0">
              <a:spAutoFit/>
            </a:bodyPr>
            <a:lstStyle/>
            <a:p>
              <a:r>
                <a:rPr lang="en-US" sz="2400" dirty="0">
                  <a:solidFill>
                    <a:schemeClr val="bg1"/>
                  </a:solidFill>
                </a:rPr>
                <a:t>River &amp; Estuary</a:t>
              </a:r>
            </a:p>
          </p:txBody>
        </p:sp>
      </p:grpSp>
    </p:spTree>
    <p:extLst>
      <p:ext uri="{BB962C8B-B14F-4D97-AF65-F5344CB8AC3E}">
        <p14:creationId xmlns:p14="http://schemas.microsoft.com/office/powerpoint/2010/main" val="72954259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par>
                                <p:cTn id="7" presetID="49" presetClass="path" presetSubtype="0" accel="50000" decel="50000" fill="hold" nodeType="withEffect">
                                  <p:stCondLst>
                                    <p:cond delay="0"/>
                                  </p:stCondLst>
                                  <p:childTnLst>
                                    <p:animMotion origin="layout" path="M 1.66667E-6 -3.33333E-6 L 0.13437 0.26667 " pathEditMode="relative" rAng="0" ptsTypes="AA">
                                      <p:cBhvr>
                                        <p:cTn id="8" dur="2000" fill="hold"/>
                                        <p:tgtEl>
                                          <p:spTgt spid="11"/>
                                        </p:tgtEl>
                                        <p:attrNameLst>
                                          <p:attrName>ppt_x</p:attrName>
                                          <p:attrName>ppt_y</p:attrName>
                                        </p:attrNameLst>
                                      </p:cBhvr>
                                      <p:rCtr x="6719" y="13333"/>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2"/>
                                        </p:tgtEl>
                                      </p:cBhvr>
                                      <p:by x="150000" y="150000"/>
                                    </p:animScale>
                                  </p:childTnLst>
                                </p:cTn>
                              </p:par>
                              <p:par>
                                <p:cTn id="28" presetID="56" presetClass="path" presetSubtype="0" accel="50000" decel="50000" fill="hold" nodeType="withEffect">
                                  <p:stCondLst>
                                    <p:cond delay="0"/>
                                  </p:stCondLst>
                                  <p:childTnLst>
                                    <p:animMotion origin="layout" path="M -0.025 -2.59259E-6 L 0.13333 -0.31111 " pathEditMode="relative" rAng="0" ptsTypes="AA">
                                      <p:cBhvr>
                                        <p:cTn id="29" dur="2000" fill="hold"/>
                                        <p:tgtEl>
                                          <p:spTgt spid="12"/>
                                        </p:tgtEl>
                                        <p:attrNameLst>
                                          <p:attrName>ppt_x</p:attrName>
                                          <p:attrName>ppt_y</p:attrName>
                                        </p:attrNameLst>
                                      </p:cBhvr>
                                      <p:rCtr x="7917" y="-15556"/>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dec_dark_4x3_template.potx" id="{31A7953D-550D-4CCA-95C4-4EE0F20F619A}" vid="{DC8C121D-34FF-4D70-80F0-A0E0FB88C4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6220BB7881BC4D81D7C330B6B3046B" ma:contentTypeVersion="19" ma:contentTypeDescription="Create a new document." ma:contentTypeScope="" ma:versionID="8de1e821bc1ab3c339867afe7bb90c7a">
  <xsd:schema xmlns:xsd="http://www.w3.org/2001/XMLSchema" xmlns:xs="http://www.w3.org/2001/XMLSchema" xmlns:p="http://schemas.microsoft.com/office/2006/metadata/properties" xmlns:ns2="b4126b1e-260f-48e1-843a-8b7e769f0331" xmlns:ns3="e48f5aa2-8040-4121-9793-9d17e90701e0" targetNamespace="http://schemas.microsoft.com/office/2006/metadata/properties" ma:root="true" ma:fieldsID="7e01625a10841b5beb0bfd2b2a09ea08" ns2:_="" ns3:_="">
    <xsd:import namespace="b4126b1e-260f-48e1-843a-8b7e769f0331"/>
    <xsd:import namespace="e48f5aa2-8040-4121-9793-9d17e9070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SessionDateandTime" minOccurs="0"/>
                <xsd:element ref="ns2:SessionLeader" minOccurs="0"/>
                <xsd:element ref="ns2:WebExMeeting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26b1e-260f-48e1-843a-8b7e769f0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SessionDateandTime" ma:index="24" nillable="true" ma:displayName="Session Date and Time" ma:format="DateTime" ma:indexed="true" ma:internalName="SessionDateandTime">
      <xsd:simpleType>
        <xsd:restriction base="dms:DateTime"/>
      </xsd:simpleType>
    </xsd:element>
    <xsd:element name="SessionLeader" ma:index="25" nillable="true" ma:displayName="Session Leader" ma:format="Dropdown" ma:list="UserInfo" ma:SharePointGroup="0" ma:internalName="SessionLea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ebExMeetingLink" ma:index="26" nillable="true" ma:displayName="Webex Meeting Link" ma:format="Hyperlink" ma:internalName="WebExMeeting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8f5aa2-8040-4121-9793-9d17e90701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56517bd-1a3c-4dc4-963c-2271ab1e6eaa}" ma:internalName="TaxCatchAll" ma:showField="CatchAllData" ma:web="e48f5aa2-8040-4121-9793-9d17e90701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8f5aa2-8040-4121-9793-9d17e90701e0" xsi:nil="true"/>
    <lcf76f155ced4ddcb4097134ff3c332f xmlns="b4126b1e-260f-48e1-843a-8b7e769f0331">
      <Terms xmlns="http://schemas.microsoft.com/office/infopath/2007/PartnerControls"/>
    </lcf76f155ced4ddcb4097134ff3c332f>
    <SessionLeader xmlns="b4126b1e-260f-48e1-843a-8b7e769f0331">
      <UserInfo>
        <DisplayName/>
        <AccountId xsi:nil="true"/>
        <AccountType/>
      </UserInfo>
    </SessionLeader>
    <WebExMeetingLink xmlns="b4126b1e-260f-48e1-843a-8b7e769f0331">
      <Url xsi:nil="true"/>
      <Description xsi:nil="true"/>
    </WebExMeetingLink>
    <SessionDateandTime xmlns="b4126b1e-260f-48e1-843a-8b7e769f0331" xsi:nil="true"/>
  </documentManagement>
</p:properties>
</file>

<file path=customXml/itemProps1.xml><?xml version="1.0" encoding="utf-8"?>
<ds:datastoreItem xmlns:ds="http://schemas.openxmlformats.org/officeDocument/2006/customXml" ds:itemID="{6B90CA57-F419-444A-8A9C-2FB2C9905356}">
  <ds:schemaRefs>
    <ds:schemaRef ds:uri="http://schemas.microsoft.com/sharepoint/v3/contenttype/forms"/>
  </ds:schemaRefs>
</ds:datastoreItem>
</file>

<file path=customXml/itemProps2.xml><?xml version="1.0" encoding="utf-8"?>
<ds:datastoreItem xmlns:ds="http://schemas.openxmlformats.org/officeDocument/2006/customXml" ds:itemID="{77D1134D-215B-4F9B-805A-0DD7FF69AB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126b1e-260f-48e1-843a-8b7e769f0331"/>
    <ds:schemaRef ds:uri="e48f5aa2-8040-4121-9793-9d17e90701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5FB70C-D4C3-467C-A662-4485FB1C0AD7}">
  <ds:schemaRefs>
    <ds:schemaRef ds:uri="http://schemas.microsoft.com/office/2006/metadata/properties"/>
    <ds:schemaRef ds:uri="http://schemas.microsoft.com/office/infopath/2007/PartnerControls"/>
    <ds:schemaRef ds:uri="e48f5aa2-8040-4121-9793-9d17e90701e0"/>
    <ds:schemaRef ds:uri="b4126b1e-260f-48e1-843a-8b7e769f0331"/>
  </ds:schemaRefs>
</ds:datastoreItem>
</file>

<file path=docProps/app.xml><?xml version="1.0" encoding="utf-8"?>
<Properties xmlns="http://schemas.openxmlformats.org/officeDocument/2006/extended-properties" xmlns:vt="http://schemas.openxmlformats.org/officeDocument/2006/docPropsVTypes">
  <Template/>
  <TotalTime>5521</TotalTime>
  <Words>4011</Words>
  <Application>Microsoft Office PowerPoint</Application>
  <PresentationFormat>On-screen Show (4:3)</PresentationFormat>
  <Paragraphs>206</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stannelee</dc:creator>
  <cp:lastModifiedBy>Microsoft account</cp:lastModifiedBy>
  <cp:revision>498</cp:revision>
  <dcterms:created xsi:type="dcterms:W3CDTF">2018-03-13T21:09:50Z</dcterms:created>
  <dcterms:modified xsi:type="dcterms:W3CDTF">2026-04-15T17:58:18Z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0x010100C36220BB7881BC4D81D7C330B6B3046B</vt:lpwstr>
  </property>
  <property fmtid="{D5CDD505-2E9C-101B-9397-08002B2CF9AE}" pid="3" name="MediaServiceImageTags">
    <vt:lpwstr/>
  </property>
</Properties>
</file>